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7"/>
  </p:notesMasterIdLst>
  <p:sldIdLst>
    <p:sldId id="256" r:id="rId2"/>
    <p:sldId id="261" r:id="rId3"/>
    <p:sldId id="259" r:id="rId4"/>
    <p:sldId id="279" r:id="rId5"/>
    <p:sldId id="290" r:id="rId6"/>
    <p:sldId id="267" r:id="rId7"/>
    <p:sldId id="262" r:id="rId8"/>
    <p:sldId id="263" r:id="rId9"/>
    <p:sldId id="280" r:id="rId10"/>
    <p:sldId id="281" r:id="rId11"/>
    <p:sldId id="282" r:id="rId12"/>
    <p:sldId id="289" r:id="rId13"/>
    <p:sldId id="283" r:id="rId14"/>
    <p:sldId id="284" r:id="rId15"/>
    <p:sldId id="285" r:id="rId16"/>
    <p:sldId id="286" r:id="rId17"/>
    <p:sldId id="287" r:id="rId18"/>
    <p:sldId id="288" r:id="rId19"/>
    <p:sldId id="264" r:id="rId20"/>
    <p:sldId id="291" r:id="rId21"/>
    <p:sldId id="292" r:id="rId22"/>
    <p:sldId id="293" r:id="rId23"/>
    <p:sldId id="296" r:id="rId24"/>
    <p:sldId id="295" r:id="rId25"/>
    <p:sldId id="294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646" autoAdjust="0"/>
  </p:normalViewPr>
  <p:slideViewPr>
    <p:cSldViewPr>
      <p:cViewPr varScale="1">
        <p:scale>
          <a:sx n="82" d="100"/>
          <a:sy n="82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F6C013-C49B-429D-8130-699B6440C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8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7B265-53E4-4D94-9F04-E6594EDBB357}" type="slidenum">
              <a:rPr lang="en-GB" smtClean="0">
                <a:cs typeface="Arial" charset="0"/>
              </a:rPr>
              <a:pPr/>
              <a:t>19</a:t>
            </a:fld>
            <a:endParaRPr lang="en-GB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F9694-95EE-46ED-8E11-363BA0690949}" type="slidenum">
              <a:rPr lang="en-GB" smtClean="0">
                <a:cs typeface="Arial" charset="0"/>
              </a:rPr>
              <a:pPr/>
              <a:t>2</a:t>
            </a:fld>
            <a:endParaRPr lang="en-GB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A6F8B-5BEA-4567-A444-5CB46CD91D58}" type="slidenum">
              <a:rPr lang="en-GB" smtClean="0">
                <a:cs typeface="Arial" charset="0"/>
              </a:rPr>
              <a:pPr/>
              <a:t>7</a:t>
            </a:fld>
            <a:endParaRPr lang="en-GB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24D9D-C40D-4CFA-917B-604246CDD089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</p:grpSp>
      <p:sp>
        <p:nvSpPr>
          <p:cNvPr id="1516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16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18D35-15CB-44C8-ADE0-1775726E08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DCE63-3DE8-45CE-8316-9E5BAC0D82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2BD06-C3A9-456F-B9C1-B4BA248C69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845E-93E1-4F2D-B34A-74C37A35B2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3CE19-63F6-4BBE-BF98-40BB12E8E1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FE2E3-F535-4C67-9FD3-8D48A2E615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6A941-0A2D-4957-A856-BA4427DBD7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F43EE-72A6-4D56-99CB-41829C6A7D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DD5FD-5051-46BE-BBA4-F408D9A7C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6BD5-E6CB-4AF6-BEE3-EB0FDB703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233AA-663F-476B-84B2-1CD6D752A6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053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05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505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5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5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6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505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7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5058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8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8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8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8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8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058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505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505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505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5059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</p:grpSp>
      <p:sp>
        <p:nvSpPr>
          <p:cNvPr id="1505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05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05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7408FE8-C768-4F67-926C-A8C090F51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STAMPPP Project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University of Ulster</a:t>
            </a:r>
          </a:p>
          <a:p>
            <a:pPr eaLnBrk="1" hangingPunct="1"/>
            <a:r>
              <a:rPr lang="en-GB" sz="1600" dirty="0" smtClean="0"/>
              <a:t>Queen’s University, Belfast</a:t>
            </a:r>
          </a:p>
          <a:p>
            <a:pPr eaLnBrk="1" hangingPunct="1"/>
            <a:r>
              <a:rPr lang="en-GB" sz="1600" dirty="0" smtClean="0"/>
              <a:t>Erasmus University, Rotterdam</a:t>
            </a:r>
          </a:p>
          <a:p>
            <a:pPr eaLnBrk="1" hangingPunct="1"/>
            <a:r>
              <a:rPr lang="it-IT" sz="1600" dirty="0" smtClean="0"/>
              <a:t>Istituto Europeo per lo Studio del Comportamento Umano</a:t>
            </a:r>
          </a:p>
          <a:p>
            <a:pPr eaLnBrk="1" hangingPunct="1"/>
            <a:r>
              <a:rPr lang="en-GB" sz="1600" dirty="0" err="1" smtClean="0"/>
              <a:t>Specialpedagogiska</a:t>
            </a:r>
            <a:r>
              <a:rPr lang="en-GB" sz="1600" dirty="0" smtClean="0"/>
              <a:t> </a:t>
            </a:r>
            <a:r>
              <a:rPr lang="en-GB" sz="1600" dirty="0" err="1" smtClean="0"/>
              <a:t>Institutionen</a:t>
            </a:r>
            <a:r>
              <a:rPr lang="en-GB" sz="1600" dirty="0" smtClean="0"/>
              <a:t>, Stockholm University</a:t>
            </a:r>
          </a:p>
          <a:p>
            <a:pPr eaLnBrk="1" hangingPunct="1"/>
            <a:r>
              <a:rPr lang="en-GB" sz="1600" dirty="0" smtClean="0"/>
              <a:t>The State Diagnostic and Counselling Centre, Iceland</a:t>
            </a:r>
          </a:p>
          <a:p>
            <a:pPr eaLnBrk="1" hangingPunct="1"/>
            <a:r>
              <a:rPr lang="en-GB" sz="1600" dirty="0" smtClean="0"/>
              <a:t>Parents’ Education as Autism Therapists</a:t>
            </a:r>
            <a:endParaRPr lang="en-GB" sz="1600" dirty="0" smtClean="0"/>
          </a:p>
          <a:p>
            <a:pPr eaLnBrk="1" hangingPunct="1"/>
            <a:r>
              <a:rPr lang="en-GB" sz="1600" dirty="0" smtClean="0"/>
              <a:t>European Association for Behaviour Analysis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Measuring Behaviour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606" t="8588" r="29382" b="21410"/>
          <a:stretch>
            <a:fillRect/>
          </a:stretch>
        </p:blipFill>
        <p:spPr>
          <a:xfrm>
            <a:off x="1331640" y="1557338"/>
            <a:ext cx="6912767" cy="504001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981200" y="457200"/>
          <a:ext cx="46482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Acrobat Document" r:id="rId4" imgW="5668166" imgH="8019048" progId="AcroExch.Document.7">
                  <p:embed/>
                </p:oleObj>
              </mc:Choice>
              <mc:Fallback>
                <p:oleObj name="Acrobat Document" r:id="rId4" imgW="5668166" imgH="8019048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"/>
                        <a:ext cx="46482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627784" y="548680"/>
          <a:ext cx="4320480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Acrobat Document" r:id="rId3" imgW="5668166" imgH="8019048" progId="AcroExch.Document.7">
                  <p:embed/>
                </p:oleObj>
              </mc:Choice>
              <mc:Fallback>
                <p:oleObj name="Acrobat Document" r:id="rId3" imgW="5668166" imgH="8019048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48680"/>
                        <a:ext cx="4320480" cy="5904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2209800" y="457200"/>
          <a:ext cx="48006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Acrobat Document" r:id="rId3" imgW="5668166" imgH="8019048" progId="AcroExch.Document.7">
                  <p:embed/>
                </p:oleObj>
              </mc:Choice>
              <mc:Fallback>
                <p:oleObj name="Acrobat Document" r:id="rId3" imgW="5668166" imgH="8019048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7200"/>
                        <a:ext cx="48006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63563" y="595313"/>
          <a:ext cx="8018462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Acrobat Document" r:id="rId3" imgW="8019048" imgH="5668166" progId="AcroExch.Document.7">
                  <p:embed/>
                </p:oleObj>
              </mc:Choice>
              <mc:Fallback>
                <p:oleObj name="Acrobat Document" r:id="rId3" imgW="8019048" imgH="5668166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95313"/>
                        <a:ext cx="8018462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 l="17093" t="22841" r="15123" b="18217"/>
          <a:stretch>
            <a:fillRect/>
          </a:stretch>
        </p:blipFill>
        <p:spPr bwMode="auto">
          <a:xfrm>
            <a:off x="539552" y="764704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286000" y="685800"/>
          <a:ext cx="42672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Acrobat Document" r:id="rId3" imgW="5668166" imgH="8019048" progId="AcroExch.Document.7">
                  <p:embed/>
                </p:oleObj>
              </mc:Choice>
              <mc:Fallback>
                <p:oleObj name="Acrobat Document" r:id="rId3" imgW="5668166" imgH="8019048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85800"/>
                        <a:ext cx="42672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563563" y="595313"/>
          <a:ext cx="8018462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Acrobat Document" r:id="rId3" imgW="8019048" imgH="5668166" progId="AcroExch.Document.7">
                  <p:embed/>
                </p:oleObj>
              </mc:Choice>
              <mc:Fallback>
                <p:oleObj name="Acrobat Document" r:id="rId3" imgW="8019048" imgH="5668166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95313"/>
                        <a:ext cx="8018462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563563" y="595313"/>
          <a:ext cx="8018462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Acrobat Document" r:id="rId3" imgW="8019048" imgH="5668166" progId="AcroExch.Document.7">
                  <p:embed/>
                </p:oleObj>
              </mc:Choice>
              <mc:Fallback>
                <p:oleObj name="Acrobat Document" r:id="rId3" imgW="8019048" imgH="5668166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95313"/>
                        <a:ext cx="8018462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Assessing the Effectiveness of the Training Tool </a:t>
            </a:r>
            <a:endParaRPr lang="en-US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/>
            <a:r>
              <a:rPr lang="en-GB" smtClean="0"/>
              <a:t>Task list of target behaviours parents need to use</a:t>
            </a:r>
          </a:p>
          <a:p>
            <a:pPr eaLnBrk="1" hangingPunct="1"/>
            <a:r>
              <a:rPr lang="en-GB" smtClean="0"/>
              <a:t>Questionnaire study across member countries</a:t>
            </a:r>
          </a:p>
          <a:p>
            <a:pPr eaLnBrk="1" hangingPunct="1"/>
            <a:r>
              <a:rPr lang="en-GB" smtClean="0"/>
              <a:t>Dissemination</a:t>
            </a: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“Simple Steps”</a:t>
            </a:r>
            <a:endParaRPr lang="en-US" dirty="0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Need to provide parents and professionals with an informed choice for their children</a:t>
            </a:r>
          </a:p>
          <a:p>
            <a:pPr eaLnBrk="1" hangingPunct="1">
              <a:defRPr/>
            </a:pPr>
            <a:r>
              <a:rPr lang="en-GB" dirty="0" smtClean="0"/>
              <a:t>Data driven decision making to ensure Best Practice</a:t>
            </a:r>
          </a:p>
          <a:p>
            <a:pPr eaLnBrk="1" hangingPunct="1">
              <a:defRPr/>
            </a:pPr>
            <a:r>
              <a:rPr lang="en-GB" dirty="0" smtClean="0"/>
              <a:t>1000 free copies given to parents</a:t>
            </a:r>
          </a:p>
          <a:p>
            <a:pPr eaLnBrk="1" hangingPunct="1">
              <a:defRPr/>
            </a:pPr>
            <a:r>
              <a:rPr lang="en-GB" dirty="0" smtClean="0"/>
              <a:t>Funded by “Big Lottery” &amp; “Children in Need”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STAMPPP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Funded by Leonardo da Vinci Lifelong Learning Programme</a:t>
            </a:r>
          </a:p>
          <a:p>
            <a:r>
              <a:rPr lang="en-GB" dirty="0" smtClean="0"/>
              <a:t>Online</a:t>
            </a:r>
          </a:p>
          <a:p>
            <a:r>
              <a:rPr lang="en-GB" dirty="0" smtClean="0"/>
              <a:t>Measuring Behaviour</a:t>
            </a:r>
          </a:p>
          <a:p>
            <a:r>
              <a:rPr lang="en-GB" dirty="0" smtClean="0"/>
              <a:t>Discrete Trial Training</a:t>
            </a:r>
          </a:p>
          <a:p>
            <a:r>
              <a:rPr lang="en-GB" dirty="0" smtClean="0"/>
              <a:t>Interactive Training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0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3D_Model_v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2" b="6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850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D_Model_v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b="8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613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“Simple Steps”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Simple Steps used video footage of parents and their children to educate other parents and professionals on all aspects of autism</a:t>
            </a:r>
          </a:p>
          <a:p>
            <a:pPr eaLnBrk="1" hangingPunct="1">
              <a:defRPr/>
            </a:pPr>
            <a:endParaRPr lang="en-GB" dirty="0" smtClean="0"/>
          </a:p>
          <a:p>
            <a:pPr marL="457200" indent="-457200" eaLnBrk="1" hangingPunct="1">
              <a:defRPr/>
            </a:pPr>
            <a:r>
              <a:rPr lang="en-GB" sz="2400" dirty="0" smtClean="0"/>
              <a:t>Parents &amp; Professionals</a:t>
            </a:r>
          </a:p>
          <a:p>
            <a:pPr marL="457200" indent="-457200" eaLnBrk="1" hangingPunct="1">
              <a:defRPr/>
            </a:pPr>
            <a:r>
              <a:rPr lang="en-GB" sz="2400" dirty="0" smtClean="0"/>
              <a:t>Understanding Behaviour</a:t>
            </a:r>
          </a:p>
          <a:p>
            <a:pPr marL="457200" indent="-457200" eaLnBrk="1" hangingPunct="1">
              <a:defRPr/>
            </a:pPr>
            <a:r>
              <a:rPr lang="en-GB" sz="2400" dirty="0" smtClean="0"/>
              <a:t>Increasing Behaviour</a:t>
            </a:r>
          </a:p>
          <a:p>
            <a:pPr marL="457200" indent="-457200" eaLnBrk="1" hangingPunct="1">
              <a:defRPr/>
            </a:pPr>
            <a:r>
              <a:rPr lang="en-GB" sz="2400" dirty="0" smtClean="0"/>
              <a:t>Decreasing Behaviour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17411" name="AutoShape 5" descr="Simple Steps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AutoShape 7" descr="Simple Steps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Contents of Pack</a:t>
            </a:r>
            <a:endParaRPr lang="en-GB" dirty="0"/>
          </a:p>
        </p:txBody>
      </p:sp>
      <p:pic>
        <p:nvPicPr>
          <p:cNvPr id="18434" name="Picture 2" descr="C:\Users\stephen\AppData\Local\Microsoft\Windows\Temporary Internet Files\Content.Outlook\2T85FNYZ\5458_Simple_Steps_Screens 45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270000"/>
            <a:ext cx="7704138" cy="48561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STAMPPP: Expansion of Pack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Funded by Leonardo da Vinci Lifelong Learning Programme</a:t>
            </a:r>
          </a:p>
          <a:p>
            <a:pPr eaLnBrk="1" hangingPunct="1"/>
            <a:r>
              <a:rPr lang="en-GB" sz="2400" dirty="0" smtClean="0"/>
              <a:t>University of Ulster</a:t>
            </a:r>
          </a:p>
          <a:p>
            <a:pPr eaLnBrk="1" hangingPunct="1"/>
            <a:r>
              <a:rPr lang="en-GB" sz="2400" dirty="0" smtClean="0"/>
              <a:t>Queen’s University, Belfast</a:t>
            </a:r>
          </a:p>
          <a:p>
            <a:pPr eaLnBrk="1" hangingPunct="1"/>
            <a:r>
              <a:rPr lang="en-GB" sz="2400" dirty="0" smtClean="0"/>
              <a:t>University of Applied Sciences, Munster</a:t>
            </a:r>
          </a:p>
          <a:p>
            <a:pPr eaLnBrk="1" hangingPunct="1"/>
            <a:r>
              <a:rPr lang="en-GB" sz="2400" dirty="0" smtClean="0"/>
              <a:t>University of Oviedo</a:t>
            </a:r>
          </a:p>
          <a:p>
            <a:pPr eaLnBrk="1" hangingPunct="1"/>
            <a:r>
              <a:rPr lang="en-GB" sz="2400" dirty="0" smtClean="0"/>
              <a:t>University of </a:t>
            </a:r>
            <a:r>
              <a:rPr lang="en-GB" sz="2400" dirty="0" err="1" smtClean="0"/>
              <a:t>Akershus</a:t>
            </a:r>
            <a:endParaRPr lang="en-GB" sz="2400" dirty="0" smtClean="0"/>
          </a:p>
          <a:p>
            <a:pPr eaLnBrk="1" hangingPunct="1"/>
            <a:r>
              <a:rPr lang="en-GB" sz="2400" dirty="0" smtClean="0"/>
              <a:t>PEAT</a:t>
            </a:r>
          </a:p>
          <a:p>
            <a:pPr eaLnBrk="1" hangingPunct="1"/>
            <a:r>
              <a:rPr lang="en-GB" sz="2400" dirty="0" smtClean="0"/>
              <a:t>European Association for Behaviour Analysis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STAMPPP: Expansion of Pack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Country specific parents and professionals</a:t>
            </a:r>
          </a:p>
          <a:p>
            <a:pPr eaLnBrk="1" hangingPunct="1">
              <a:defRPr/>
            </a:pPr>
            <a:r>
              <a:rPr lang="en-GB" dirty="0" smtClean="0"/>
              <a:t>Measuring behaviour</a:t>
            </a:r>
          </a:p>
          <a:p>
            <a:pPr eaLnBrk="1" hangingPunct="1">
              <a:defRPr/>
            </a:pPr>
            <a:r>
              <a:rPr lang="en-GB" dirty="0" smtClean="0"/>
              <a:t>Functional analysis</a:t>
            </a:r>
          </a:p>
          <a:p>
            <a:pPr eaLnBrk="1" hangingPunct="1">
              <a:defRPr/>
            </a:pPr>
            <a:r>
              <a:rPr lang="en-GB" dirty="0" err="1" smtClean="0"/>
              <a:t>Mentalism</a:t>
            </a:r>
            <a:r>
              <a:rPr lang="en-GB" dirty="0" smtClean="0"/>
              <a:t> section</a:t>
            </a:r>
          </a:p>
          <a:p>
            <a:pPr eaLnBrk="1" hangingPunct="1">
              <a:defRPr/>
            </a:pPr>
            <a:r>
              <a:rPr lang="en-GB" dirty="0" smtClean="0"/>
              <a:t>Verbal behaviour</a:t>
            </a:r>
          </a:p>
          <a:p>
            <a:pPr eaLnBrk="1" hangingPunct="1">
              <a:defRPr/>
            </a:pPr>
            <a:r>
              <a:rPr lang="en-GB" dirty="0" smtClean="0"/>
              <a:t>Cultural sensitivity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Training Pack</a:t>
            </a:r>
            <a:endParaRPr lang="en-US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Training DVD</a:t>
            </a:r>
          </a:p>
          <a:p>
            <a:pPr eaLnBrk="1" hangingPunct="1">
              <a:defRPr/>
            </a:pPr>
            <a:r>
              <a:rPr lang="en-GB" dirty="0" smtClean="0"/>
              <a:t>Training Manual</a:t>
            </a:r>
          </a:p>
          <a:p>
            <a:pPr eaLnBrk="1" hangingPunct="1">
              <a:defRPr/>
            </a:pPr>
            <a:r>
              <a:rPr lang="en-GB" dirty="0" smtClean="0"/>
              <a:t>CD-ROM with useful materials including data collection sheets, toileting charts, etc.</a:t>
            </a:r>
          </a:p>
          <a:p>
            <a:pPr eaLnBrk="1" hangingPunct="1">
              <a:defRPr/>
            </a:pPr>
            <a:r>
              <a:rPr lang="en-GB" dirty="0" smtClean="0"/>
              <a:t>ABC Notebook</a:t>
            </a:r>
          </a:p>
          <a:p>
            <a:pPr eaLnBrk="1" hangingPunct="1">
              <a:defRPr/>
            </a:pPr>
            <a:r>
              <a:rPr lang="en-GB" dirty="0" smtClean="0"/>
              <a:t>Stress toy</a:t>
            </a:r>
          </a:p>
          <a:p>
            <a:pPr eaLnBrk="1" hangingPunct="1">
              <a:defRPr/>
            </a:pPr>
            <a:r>
              <a:rPr lang="en-GB" dirty="0" smtClean="0"/>
              <a:t>Pen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DVD Contents</a:t>
            </a:r>
            <a:endParaRPr lang="en-US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GB" dirty="0" smtClean="0"/>
              <a:t>Introduction to Autism and the assessment process</a:t>
            </a:r>
          </a:p>
          <a:p>
            <a:pPr marL="609600" indent="-609600" eaLnBrk="1" hangingPunct="1">
              <a:defRPr/>
            </a:pPr>
            <a:r>
              <a:rPr lang="en-GB" dirty="0" smtClean="0"/>
              <a:t>ABA training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GB" sz="2000" dirty="0" smtClean="0"/>
              <a:t>Understanding Behaviour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GB" sz="2000" dirty="0" smtClean="0"/>
              <a:t>Measuring Behaviour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GB" sz="2000" dirty="0" smtClean="0"/>
              <a:t>Increasing Behaviour and Teaching New Skills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GB" sz="2000" dirty="0" smtClean="0"/>
              <a:t>Working with Problem Behaviours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GB" sz="2000" dirty="0" smtClean="0"/>
              <a:t>Implementing a Programme</a:t>
            </a:r>
          </a:p>
          <a:p>
            <a:pPr marL="609600" indent="-609600" eaLnBrk="1" hangingPunct="1">
              <a:defRPr/>
            </a:pPr>
            <a:r>
              <a:rPr lang="en-GB" dirty="0" smtClean="0"/>
              <a:t>Parent &amp; Professional testimonials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CD-ROM Contents</a:t>
            </a:r>
            <a:endParaRPr lang="en-GB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488" t="8577" r="28606" b="23090"/>
          <a:stretch>
            <a:fillRect/>
          </a:stretch>
        </p:blipFill>
        <p:spPr>
          <a:xfrm>
            <a:off x="1331640" y="1628774"/>
            <a:ext cx="7128792" cy="482456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2899</TotalTime>
  <Words>271</Words>
  <Application>Microsoft Macintosh PowerPoint</Application>
  <PresentationFormat>On-screen Show (4:3)</PresentationFormat>
  <Paragraphs>74</Paragraphs>
  <Slides>25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Ripple</vt:lpstr>
      <vt:lpstr>Acrobat Document</vt:lpstr>
      <vt:lpstr>STAMPPP Project</vt:lpstr>
      <vt:lpstr>“Simple Steps”</vt:lpstr>
      <vt:lpstr>“Simple Steps”</vt:lpstr>
      <vt:lpstr>Contents of Pack</vt:lpstr>
      <vt:lpstr>STAMPPP: Expansion of Pack</vt:lpstr>
      <vt:lpstr>STAMPPP: Expansion of Pack</vt:lpstr>
      <vt:lpstr>Training Pack</vt:lpstr>
      <vt:lpstr>DVD Contents</vt:lpstr>
      <vt:lpstr>CD-ROM Contents</vt:lpstr>
      <vt:lpstr>Measuring Behaviour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Assessing the Effectiveness of the Training Tool </vt:lpstr>
      <vt:lpstr>STAMPPP II</vt:lpstr>
      <vt:lpstr>Introduction</vt:lpstr>
      <vt:lpstr>Learning to Observe</vt:lpstr>
      <vt:lpstr>New Material</vt:lpstr>
      <vt:lpstr>PowerPoint Presentation</vt:lpstr>
      <vt:lpstr>PowerPoint Presentation</vt:lpstr>
    </vt:vector>
  </TitlesOfParts>
  <Company>UUC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STAMPPP Project</dc:title>
  <dc:creator>Psychology</dc:creator>
  <cp:lastModifiedBy>Stephen Gallagher</cp:lastModifiedBy>
  <cp:revision>67</cp:revision>
  <dcterms:created xsi:type="dcterms:W3CDTF">2010-03-29T11:43:23Z</dcterms:created>
  <dcterms:modified xsi:type="dcterms:W3CDTF">2013-02-07T13:19:37Z</dcterms:modified>
</cp:coreProperties>
</file>