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4"/>
  </p:notesMasterIdLst>
  <p:handoutMasterIdLst>
    <p:handoutMasterId r:id="rId25"/>
  </p:handoutMasterIdLst>
  <p:sldIdLst>
    <p:sldId id="288" r:id="rId2"/>
    <p:sldId id="332" r:id="rId3"/>
    <p:sldId id="287" r:id="rId4"/>
    <p:sldId id="323" r:id="rId5"/>
    <p:sldId id="292" r:id="rId6"/>
    <p:sldId id="329" r:id="rId7"/>
    <p:sldId id="324" r:id="rId8"/>
    <p:sldId id="316" r:id="rId9"/>
    <p:sldId id="338" r:id="rId10"/>
    <p:sldId id="339" r:id="rId11"/>
    <p:sldId id="309" r:id="rId12"/>
    <p:sldId id="312" r:id="rId13"/>
    <p:sldId id="314" r:id="rId14"/>
    <p:sldId id="311" r:id="rId15"/>
    <p:sldId id="315" r:id="rId16"/>
    <p:sldId id="337" r:id="rId17"/>
    <p:sldId id="290" r:id="rId18"/>
    <p:sldId id="326" r:id="rId19"/>
    <p:sldId id="294" r:id="rId20"/>
    <p:sldId id="317" r:id="rId21"/>
    <p:sldId id="334" r:id="rId22"/>
    <p:sldId id="336" r:id="rId23"/>
  </p:sldIdLst>
  <p:sldSz cx="9144000" cy="6858000" type="screen4x3"/>
  <p:notesSz cx="6669088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254" autoAdjust="0"/>
  </p:normalViewPr>
  <p:slideViewPr>
    <p:cSldViewPr>
      <p:cViewPr varScale="1">
        <p:scale>
          <a:sx n="49" d="100"/>
          <a:sy n="49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tferlis&#237;hlutun%20fyrir%20b&#246;rn%20me&#240;%20&#254;roskah&#246;mlun\D&#214;K%20skr&#225;ningar%20mars%202011.xls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tferlis&#237;hlutun%20fyrir%20b&#246;rn%20me&#240;%20&#254;roskah&#246;mlun\D&#214;K%20skr&#225;ningar%20mars%202011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tferlis&#237;hlutun%20fyrir%20b&#246;rn%20me&#240;%20&#254;roskah&#246;mlun\D&#214;K%20skr&#225;ningar%20mars%202011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tferlis&#237;hlutun%20fyrir%20b&#246;rn%20me&#240;%20&#254;roskah&#246;mlun\D&#214;K%20skr&#225;ningar%20mars%202011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tferlis&#237;hlutun%20fyrir%20b&#246;rn%20me&#240;%20&#254;roskah&#246;mlun\D&#214;K%20skr&#225;ningar%20mars%202011.xls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tferlis&#237;hlutun%20fyrir%20b&#246;rn%20me&#240;%20&#254;roskah&#246;mlun\D&#214;K%20skr&#225;ningar%20mars%2020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title>
      <c:tx>
        <c:rich>
          <a:bodyPr/>
          <a:lstStyle/>
          <a:p>
            <a:pPr>
              <a:defRPr/>
            </a:pPr>
            <a:r>
              <a:rPr lang="is-IS" dirty="0" smtClean="0"/>
              <a:t>Pre</a:t>
            </a:r>
            <a:r>
              <a:rPr lang="is-IS" baseline="0" dirty="0" smtClean="0"/>
              <a:t> treatment and follow-up IQ means for the </a:t>
            </a:r>
            <a:r>
              <a:rPr lang="is-IS" baseline="0" dirty="0" smtClean="0"/>
              <a:t>experimental (ABA) </a:t>
            </a:r>
            <a:r>
              <a:rPr lang="is-IS" baseline="0" dirty="0" smtClean="0"/>
              <a:t>and control </a:t>
            </a:r>
            <a:r>
              <a:rPr lang="is-IS" baseline="0" dirty="0" smtClean="0"/>
              <a:t>group (eclectic tx)</a:t>
            </a:r>
            <a:endParaRPr lang="is-IS" dirty="0"/>
          </a:p>
        </c:rich>
      </c:tx>
      <c:layout>
        <c:manualLayout>
          <c:xMode val="edge"/>
          <c:yMode val="edge"/>
          <c:x val="0.15990740740740889"/>
          <c:y val="8.4180979826834704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Exp. gr.</c:v>
                </c:pt>
              </c:strCache>
            </c:strRef>
          </c:tx>
          <c:dLbls>
            <c:txPr>
              <a:bodyPr/>
              <a:lstStyle/>
              <a:p>
                <a:pPr>
                  <a:defRPr b="0"/>
                </a:pPr>
                <a:endParaRPr lang="is-I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Pre-tx</c:v>
                </c:pt>
                <c:pt idx="1">
                  <c:v>2 yr. F-up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 gr.</c:v>
                </c:pt>
              </c:strCache>
            </c:strRef>
          </c:tx>
          <c:dLbls>
            <c:txPr>
              <a:bodyPr/>
              <a:lstStyle/>
              <a:p>
                <a:pPr>
                  <a:defRPr b="0"/>
                </a:pPr>
                <a:endParaRPr lang="is-I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Pre-tx</c:v>
                </c:pt>
                <c:pt idx="1">
                  <c:v>2 yr. F-up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</c:v>
                </c:pt>
                <c:pt idx="1">
                  <c:v>49</c:v>
                </c:pt>
              </c:numCache>
            </c:numRef>
          </c:val>
        </c:ser>
        <c:marker val="1"/>
        <c:axId val="84438400"/>
        <c:axId val="84448384"/>
      </c:lineChart>
      <c:catAx>
        <c:axId val="84438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0"/>
            </a:pPr>
            <a:endParaRPr lang="is-IS"/>
          </a:p>
        </c:txPr>
        <c:crossAx val="84448384"/>
        <c:crosses val="autoZero"/>
        <c:auto val="1"/>
        <c:lblAlgn val="ctr"/>
        <c:lblOffset val="100"/>
      </c:catAx>
      <c:valAx>
        <c:axId val="84448384"/>
        <c:scaling>
          <c:orientation val="minMax"/>
          <c:max val="80"/>
          <c:min val="30"/>
        </c:scaling>
        <c:axPos val="l"/>
        <c:majorGridlines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is-IS" sz="2400" b="0" dirty="0" smtClean="0"/>
                  <a:t>IQ</a:t>
                </a:r>
                <a:endParaRPr lang="is-IS" sz="2400" b="0" dirty="0"/>
              </a:p>
            </c:rich>
          </c:tx>
          <c:layout/>
        </c:title>
        <c:numFmt formatCode="General" sourceLinked="1"/>
        <c:majorTickMark val="none"/>
        <c:tickLblPos val="nextTo"/>
        <c:crossAx val="844384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s-I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971083432213273"/>
          <c:y val="7.5313922932144728E-2"/>
          <c:w val="0.77813596450771993"/>
          <c:h val="0.74058690883273881"/>
        </c:manualLayout>
      </c:layout>
      <c:lineChart>
        <c:grouping val="stacked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2"/>
            <c:spPr>
              <a:ln w="28575">
                <a:noFill/>
              </a:ln>
            </c:spPr>
          </c:dPt>
          <c:val>
            <c:numRef>
              <c:f>'Skráning hegðunar 2'!$G$45:$G$62</c:f>
              <c:numCache>
                <c:formatCode>0.00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44.444444444443924</c:v>
                </c:pt>
                <c:pt idx="13">
                  <c:v>55.555555555555557</c:v>
                </c:pt>
                <c:pt idx="14">
                  <c:v>55.555555555555557</c:v>
                </c:pt>
                <c:pt idx="15">
                  <c:v>100</c:v>
                </c:pt>
                <c:pt idx="16">
                  <c:v>77.777777777777658</c:v>
                </c:pt>
                <c:pt idx="17">
                  <c:v>100</c:v>
                </c:pt>
              </c:numCache>
            </c:numRef>
          </c:val>
        </c:ser>
        <c:marker val="1"/>
        <c:axId val="38041856"/>
        <c:axId val="38113280"/>
      </c:lineChart>
      <c:catAx>
        <c:axId val="380418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8113280"/>
        <c:crosses val="autoZero"/>
        <c:auto val="1"/>
        <c:lblAlgn val="ctr"/>
        <c:lblOffset val="100"/>
        <c:tickLblSkip val="1"/>
        <c:tickMarkSkip val="1"/>
      </c:catAx>
      <c:valAx>
        <c:axId val="38113280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Receptive ID, pars of pictures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Percent correct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</c:rich>
          </c:tx>
          <c:layout>
            <c:manualLayout>
              <c:xMode val="edge"/>
              <c:yMode val="edge"/>
              <c:x val="1.286169750253611E-2"/>
              <c:y val="0.167364312621544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8041856"/>
        <c:crosses val="autoZero"/>
        <c:crossBetween val="between"/>
        <c:minorUnit val="0.2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s-I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45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Sheet1!$D$3:$D$4</c:f>
              <c:numCache>
                <c:formatCode>General</c:formatCode>
                <c:ptCount val="2"/>
                <c:pt idx="0">
                  <c:v>58</c:v>
                </c:pt>
                <c:pt idx="1">
                  <c:v>113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Sheet1!$E$3:$E$4</c:f>
              <c:numCache>
                <c:formatCode>General</c:formatCode>
                <c:ptCount val="2"/>
                <c:pt idx="0">
                  <c:v>59</c:v>
                </c:pt>
                <c:pt idx="1">
                  <c:v>57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Sheet1!$F$3:$F$4</c:f>
              <c:numCache>
                <c:formatCode>General</c:formatCode>
                <c:ptCount val="2"/>
                <c:pt idx="0">
                  <c:v>48</c:v>
                </c:pt>
                <c:pt idx="1">
                  <c:v>56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Sheet1!$G$3:$G$4</c:f>
              <c:numCache>
                <c:formatCode>General</c:formatCode>
                <c:ptCount val="2"/>
                <c:pt idx="0">
                  <c:v>46</c:v>
                </c:pt>
                <c:pt idx="1">
                  <c:v>58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Sheet1!$H$3:$H$4</c:f>
              <c:numCache>
                <c:formatCode>General</c:formatCode>
                <c:ptCount val="2"/>
                <c:pt idx="0">
                  <c:v>55</c:v>
                </c:pt>
                <c:pt idx="1">
                  <c:v>100</c:v>
                </c:pt>
              </c:numCache>
            </c:numRef>
          </c:val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Sheet1!$I$3:$I$4</c:f>
              <c:numCache>
                <c:formatCode>General</c:formatCode>
                <c:ptCount val="2"/>
                <c:pt idx="0">
                  <c:v>53</c:v>
                </c:pt>
                <c:pt idx="1">
                  <c:v>65</c:v>
                </c:pt>
              </c:numCache>
            </c:numRef>
          </c:val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Sheet1!$J$3:$J$4</c:f>
              <c:numCache>
                <c:formatCode>General</c:formatCode>
                <c:ptCount val="2"/>
                <c:pt idx="0">
                  <c:v>42</c:v>
                </c:pt>
                <c:pt idx="1">
                  <c:v>40</c:v>
                </c:pt>
              </c:numCache>
            </c:numRef>
          </c:val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Sheet1!$K$3:$K$4</c:f>
              <c:numCache>
                <c:formatCode>General</c:formatCode>
                <c:ptCount val="2"/>
                <c:pt idx="0">
                  <c:v>37</c:v>
                </c:pt>
                <c:pt idx="1">
                  <c:v>58</c:v>
                </c:pt>
              </c:numCache>
            </c:numRef>
          </c:val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Sheet1!$A$3:$A$4</c:f>
              <c:strCache>
                <c:ptCount val="2"/>
                <c:pt idx="0">
                  <c:v>Pre tx</c:v>
                </c:pt>
                <c:pt idx="1">
                  <c:v>2 yr. F-up</c:v>
                </c:pt>
              </c:strCache>
            </c:strRef>
          </c:cat>
          <c:val>
            <c:numRef>
              <c:f>Sheet1!$L$3:$L$4</c:f>
              <c:numCache>
                <c:formatCode>General</c:formatCode>
                <c:ptCount val="2"/>
                <c:pt idx="0">
                  <c:v>42</c:v>
                </c:pt>
                <c:pt idx="1">
                  <c:v>66</c:v>
                </c:pt>
              </c:numCache>
            </c:numRef>
          </c:val>
        </c:ser>
        <c:marker val="1"/>
        <c:axId val="84686720"/>
        <c:axId val="84688256"/>
      </c:lineChart>
      <c:catAx>
        <c:axId val="84686720"/>
        <c:scaling>
          <c:orientation val="minMax"/>
        </c:scaling>
        <c:axPos val="b"/>
        <c:tickLblPos val="nextTo"/>
        <c:crossAx val="84688256"/>
        <c:crosses val="autoZero"/>
        <c:auto val="1"/>
        <c:lblAlgn val="ctr"/>
        <c:lblOffset val="100"/>
      </c:catAx>
      <c:valAx>
        <c:axId val="84688256"/>
        <c:scaling>
          <c:orientation val="minMax"/>
          <c:max val="120"/>
        </c:scaling>
        <c:axPos val="l"/>
        <c:majorGridlines/>
        <c:numFmt formatCode="General" sourceLinked="1"/>
        <c:tickLblPos val="nextTo"/>
        <c:crossAx val="84686720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s-I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</c:v>
                </c:pt>
                <c:pt idx="1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</c:v>
                </c:pt>
                <c:pt idx="1">
                  <c:v>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53</c:v>
                </c:pt>
                <c:pt idx="1">
                  <c:v>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62</c:v>
                </c:pt>
                <c:pt idx="1">
                  <c:v>57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60</c:v>
                </c:pt>
                <c:pt idx="1">
                  <c:v>63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38</c:v>
                </c:pt>
                <c:pt idx="1">
                  <c:v>27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36</c:v>
                </c:pt>
                <c:pt idx="1">
                  <c:v>26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42</c:v>
                </c:pt>
                <c:pt idx="1">
                  <c:v>26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53</c:v>
                </c:pt>
                <c:pt idx="1">
                  <c:v>55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74</c:v>
                </c:pt>
                <c:pt idx="1">
                  <c:v>77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47</c:v>
                </c:pt>
                <c:pt idx="1">
                  <c:v>21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13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>
                  <c:v>53</c:v>
                </c:pt>
                <c:pt idx="1">
                  <c:v>42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14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Pre tx.</c:v>
                </c:pt>
                <c:pt idx="1">
                  <c:v>2 yr. F-up.</c:v>
                </c:pt>
              </c:strCache>
            </c:strRef>
          </c:cat>
          <c:val>
            <c:numRef>
              <c:f>Sheet1!$O$2:$O$3</c:f>
              <c:numCache>
                <c:formatCode>General</c:formatCode>
                <c:ptCount val="2"/>
                <c:pt idx="0">
                  <c:v>61</c:v>
                </c:pt>
              </c:numCache>
            </c:numRef>
          </c:val>
        </c:ser>
        <c:marker val="1"/>
        <c:axId val="91521792"/>
        <c:axId val="91523328"/>
      </c:lineChart>
      <c:catAx>
        <c:axId val="91521792"/>
        <c:scaling>
          <c:orientation val="minMax"/>
        </c:scaling>
        <c:axPos val="b"/>
        <c:numFmt formatCode="General" sourceLinked="1"/>
        <c:tickLblPos val="nextTo"/>
        <c:crossAx val="91523328"/>
        <c:crosses val="autoZero"/>
        <c:auto val="1"/>
        <c:lblAlgn val="ctr"/>
        <c:lblOffset val="100"/>
      </c:catAx>
      <c:valAx>
        <c:axId val="91523328"/>
        <c:scaling>
          <c:orientation val="minMax"/>
          <c:max val="120"/>
        </c:scaling>
        <c:axPos val="l"/>
        <c:majorGridlines/>
        <c:numFmt formatCode="General" sourceLinked="1"/>
        <c:tickLblPos val="nextTo"/>
        <c:crossAx val="91521792"/>
        <c:crosses val="autoZero"/>
        <c:crossBetween val="between"/>
        <c:maj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s-I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9.7917881792553715E-2"/>
          <c:y val="0.19638715561748959"/>
          <c:w val="0.7520203898123845"/>
          <c:h val="0.7056776646207676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Exp.gr.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Pre tx</c:v>
                </c:pt>
                <c:pt idx="1">
                  <c:v>2 yr F-up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 gr.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Pre tx</c:v>
                </c:pt>
                <c:pt idx="1">
                  <c:v>2 yr F-up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</c:v>
                </c:pt>
                <c:pt idx="1">
                  <c:v>40</c:v>
                </c:pt>
              </c:numCache>
            </c:numRef>
          </c:val>
        </c:ser>
        <c:marker val="1"/>
        <c:axId val="91601920"/>
        <c:axId val="91616000"/>
      </c:lineChart>
      <c:catAx>
        <c:axId val="91601920"/>
        <c:scaling>
          <c:orientation val="minMax"/>
        </c:scaling>
        <c:axPos val="b"/>
        <c:tickLblPos val="nextTo"/>
        <c:crossAx val="91616000"/>
        <c:crosses val="autoZero"/>
        <c:auto val="1"/>
        <c:lblAlgn val="ctr"/>
        <c:lblOffset val="100"/>
      </c:catAx>
      <c:valAx>
        <c:axId val="91616000"/>
        <c:scaling>
          <c:orientation val="minMax"/>
          <c:max val="60"/>
          <c:min val="20"/>
        </c:scaling>
        <c:axPos val="l"/>
        <c:majorGridlines/>
        <c:numFmt formatCode="General" sourceLinked="1"/>
        <c:tickLblPos val="nextTo"/>
        <c:crossAx val="916019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s-I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849825552689836"/>
          <c:y val="8.8607549298097971E-2"/>
          <c:w val="0.76677256485516543"/>
          <c:h val="0.72151861571306797"/>
        </c:manualLayout>
      </c:layout>
      <c:lineChart>
        <c:grouping val="stacked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9"/>
            <c:spPr>
              <a:ln w="28575">
                <a:noFill/>
              </a:ln>
            </c:spPr>
          </c:dPt>
          <c:val>
            <c:numRef>
              <c:f>'Skráning hegðunar 1'!$G$5:$G$22</c:f>
              <c:numCache>
                <c:formatCode>0.00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77.777777777777658</c:v>
                </c:pt>
                <c:pt idx="10">
                  <c:v>66.666666666666657</c:v>
                </c:pt>
                <c:pt idx="11">
                  <c:v>88.888888888887877</c:v>
                </c:pt>
                <c:pt idx="12">
                  <c:v>88.888888888887877</c:v>
                </c:pt>
                <c:pt idx="13">
                  <c:v>88.888888888887877</c:v>
                </c:pt>
                <c:pt idx="14">
                  <c:v>100</c:v>
                </c:pt>
                <c:pt idx="15">
                  <c:v>88.888888888887877</c:v>
                </c:pt>
                <c:pt idx="16">
                  <c:v>88.888888888887877</c:v>
                </c:pt>
                <c:pt idx="17">
                  <c:v>100</c:v>
                </c:pt>
              </c:numCache>
            </c:numRef>
          </c:val>
        </c:ser>
        <c:marker val="1"/>
        <c:axId val="36918016"/>
        <c:axId val="37094528"/>
      </c:lineChart>
      <c:catAx>
        <c:axId val="36918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 smtClean="0"/>
                  <a:t>Sessions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408915348996203"/>
              <c:y val="0.894514572754123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7094528"/>
        <c:crosses val="autoZero"/>
        <c:auto val="1"/>
        <c:lblAlgn val="ctr"/>
        <c:lblOffset val="100"/>
        <c:tickLblSkip val="1"/>
        <c:tickMarkSkip val="1"/>
      </c:catAx>
      <c:valAx>
        <c:axId val="37094528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err="1" smtClean="0">
                    <a:solidFill>
                      <a:srgbClr val="000000"/>
                    </a:solidFill>
                    <a:latin typeface="Verdana"/>
                  </a:rPr>
                  <a:t>Receptiv</a:t>
                </a: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 ID of two objects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Percent correct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</c:rich>
          </c:tx>
          <c:layout>
            <c:manualLayout>
              <c:xMode val="edge"/>
              <c:yMode val="edge"/>
              <c:x val="1.2779538228453242E-2"/>
              <c:y val="0.21940920896637509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691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s-I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2115350004773252"/>
          <c:y val="8.7866243420834225E-2"/>
          <c:w val="0.73717833349244644"/>
          <c:h val="0.71548226785535829"/>
        </c:manualLayout>
      </c:layout>
      <c:lineChart>
        <c:grouping val="stacked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6"/>
            <c:spPr>
              <a:ln w="28575">
                <a:noFill/>
              </a:ln>
            </c:spPr>
          </c:dPt>
          <c:val>
            <c:numRef>
              <c:f>'Skráning hegðunar 1'!$G$27:$G$44</c:f>
              <c:numCache>
                <c:formatCode>0.00</c:formatCode>
                <c:ptCount val="18"/>
                <c:pt idx="0">
                  <c:v>11.111111111111009</c:v>
                </c:pt>
                <c:pt idx="1">
                  <c:v>11.111111111111009</c:v>
                </c:pt>
                <c:pt idx="2">
                  <c:v>22.222222222221976</c:v>
                </c:pt>
                <c:pt idx="3">
                  <c:v>11.111111111111009</c:v>
                </c:pt>
                <c:pt idx="4">
                  <c:v>11.111111111111009</c:v>
                </c:pt>
                <c:pt idx="5">
                  <c:v>22.222222222221976</c:v>
                </c:pt>
                <c:pt idx="6">
                  <c:v>66.666666666666657</c:v>
                </c:pt>
                <c:pt idx="7">
                  <c:v>66.666666666666657</c:v>
                </c:pt>
                <c:pt idx="8">
                  <c:v>88.888888888887877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</c:ser>
        <c:marker val="1"/>
        <c:axId val="37716736"/>
        <c:axId val="37718272"/>
      </c:lineChart>
      <c:catAx>
        <c:axId val="377167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s-IS"/>
          </a:p>
        </c:txPr>
        <c:crossAx val="37718272"/>
        <c:crosses val="autoZero"/>
        <c:auto val="1"/>
        <c:lblAlgn val="ctr"/>
        <c:lblOffset val="100"/>
        <c:tickLblSkip val="1"/>
        <c:tickMarkSkip val="1"/>
      </c:catAx>
      <c:valAx>
        <c:axId val="37718272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Puzzle with</a:t>
                </a:r>
                <a:r>
                  <a:rPr lang="en-US" b="1" baseline="0" dirty="0" smtClean="0"/>
                  <a:t> frame</a:t>
                </a:r>
                <a:endParaRPr lang="en-US" b="1" dirty="0"/>
              </a:p>
              <a:p>
                <a:pPr>
                  <a:defRPr b="1"/>
                </a:pPr>
                <a:r>
                  <a:rPr lang="en-US" b="1" dirty="0" smtClean="0"/>
                  <a:t>Percent</a:t>
                </a:r>
                <a:r>
                  <a:rPr lang="en-US" b="1" baseline="0" dirty="0" smtClean="0"/>
                  <a:t> correct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28205333803743E-2"/>
              <c:y val="0.251046468932316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s-IS"/>
          </a:p>
        </c:txPr>
        <c:crossAx val="37716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s-I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2508065089066295"/>
          <c:y val="8.7866243420834225E-2"/>
          <c:w val="0.73311983432959826"/>
          <c:h val="0.71548226785535829"/>
        </c:manualLayout>
      </c:layout>
      <c:lineChart>
        <c:grouping val="stacked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3"/>
            <c:spPr>
              <a:ln w="28575">
                <a:noFill/>
              </a:ln>
            </c:spPr>
          </c:dPt>
          <c:val>
            <c:numRef>
              <c:f>'Skráning hegðunar 1'!$G$49:$G$66</c:f>
              <c:numCache>
                <c:formatCode>0.00</c:formatCode>
                <c:ptCount val="18"/>
                <c:pt idx="0">
                  <c:v>55.555555555555557</c:v>
                </c:pt>
                <c:pt idx="1">
                  <c:v>44.444444444443924</c:v>
                </c:pt>
                <c:pt idx="2">
                  <c:v>11.111111111111009</c:v>
                </c:pt>
                <c:pt idx="3">
                  <c:v>77.777777777777658</c:v>
                </c:pt>
                <c:pt idx="4">
                  <c:v>88.888888888887877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88.888888888887877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</c:ser>
        <c:marker val="1"/>
        <c:axId val="37738368"/>
        <c:axId val="37739904"/>
      </c:lineChart>
      <c:catAx>
        <c:axId val="377383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7739904"/>
        <c:crosses val="autoZero"/>
        <c:auto val="1"/>
        <c:lblAlgn val="ctr"/>
        <c:lblOffset val="100"/>
        <c:tickLblSkip val="1"/>
        <c:tickMarkSkip val="1"/>
      </c:catAx>
      <c:valAx>
        <c:axId val="37739904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err="1" smtClean="0">
                    <a:solidFill>
                      <a:srgbClr val="000000"/>
                    </a:solidFill>
                    <a:latin typeface="Verdana"/>
                  </a:rPr>
                  <a:t>Seqence</a:t>
                </a: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 of forms from a model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err="1" smtClean="0">
                    <a:solidFill>
                      <a:srgbClr val="000000"/>
                    </a:solidFill>
                    <a:latin typeface="Verdana"/>
                  </a:rPr>
                  <a:t>Percetn</a:t>
                </a: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 correct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</c:rich>
          </c:tx>
          <c:layout>
            <c:manualLayout>
              <c:xMode val="edge"/>
              <c:yMode val="edge"/>
              <c:x val="1.2861699152360061E-2"/>
              <c:y val="0.167364312621544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7738368"/>
        <c:crosses val="autoZero"/>
        <c:crossBetween val="between"/>
        <c:minorUnit val="0.2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s-I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971083432213273"/>
          <c:y val="7.5313922932144728E-2"/>
          <c:w val="0.77813596450771993"/>
          <c:h val="0.74058690883273881"/>
        </c:manualLayout>
      </c:layout>
      <c:lineChart>
        <c:grouping val="stacked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3"/>
            <c:spPr>
              <a:ln w="28575">
                <a:noFill/>
              </a:ln>
            </c:spPr>
          </c:dPt>
          <c:val>
            <c:numRef>
              <c:f>'Skráning hegðunar 2'!$G$67:$G$84</c:f>
              <c:numCache>
                <c:formatCode>0.00</c:formatCode>
                <c:ptCount val="18"/>
                <c:pt idx="0">
                  <c:v>33.333333333333329</c:v>
                </c:pt>
                <c:pt idx="1">
                  <c:v>33.333333333333329</c:v>
                </c:pt>
                <c:pt idx="2">
                  <c:v>44.444444444443924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88.888888888887877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</c:ser>
        <c:marker val="1"/>
        <c:axId val="37994496"/>
        <c:axId val="37996032"/>
      </c:lineChart>
      <c:catAx>
        <c:axId val="379944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7996032"/>
        <c:crosses val="autoZero"/>
        <c:auto val="1"/>
        <c:lblAlgn val="ctr"/>
        <c:lblOffset val="100"/>
        <c:tickLblSkip val="1"/>
        <c:tickMarkSkip val="1"/>
      </c:catAx>
      <c:valAx>
        <c:axId val="37996032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Receptive ID of </a:t>
                </a:r>
                <a:r>
                  <a:rPr lang="en-US" sz="800" b="1" i="0" u="none" strike="noStrike" baseline="0" dirty="0" err="1" smtClean="0">
                    <a:solidFill>
                      <a:srgbClr val="000000"/>
                    </a:solidFill>
                    <a:latin typeface="Verdana"/>
                  </a:rPr>
                  <a:t>collors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Percent correct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</c:rich>
          </c:tx>
          <c:layout>
            <c:manualLayout>
              <c:xMode val="edge"/>
              <c:yMode val="edge"/>
              <c:x val="1.2861699152360061E-2"/>
              <c:y val="0.167364312621544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7994496"/>
        <c:crosses val="autoZero"/>
        <c:crossBetween val="between"/>
        <c:minorUnit val="0.2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s-I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8971083432213273"/>
          <c:y val="7.5313922932144728E-2"/>
          <c:w val="0.77813596450771993"/>
          <c:h val="0.74058690883273881"/>
        </c:manualLayout>
      </c:layout>
      <c:lineChart>
        <c:grouping val="stacked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6"/>
            <c:spPr>
              <a:ln w="28575">
                <a:noFill/>
              </a:ln>
            </c:spPr>
          </c:dPt>
          <c:val>
            <c:numRef>
              <c:f>'Skráning hegðunar 2'!$G$5:$G$22</c:f>
              <c:numCache>
                <c:formatCode>0.00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66.666666666666657</c:v>
                </c:pt>
                <c:pt idx="7">
                  <c:v>88.888888888887877</c:v>
                </c:pt>
                <c:pt idx="8">
                  <c:v>77.777777777777658</c:v>
                </c:pt>
                <c:pt idx="9">
                  <c:v>88.888888888887877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</c:ser>
        <c:marker val="1"/>
        <c:axId val="38032512"/>
        <c:axId val="38034048"/>
      </c:lineChart>
      <c:catAx>
        <c:axId val="380325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8034048"/>
        <c:crosses val="autoZero"/>
        <c:auto val="1"/>
        <c:lblAlgn val="ctr"/>
        <c:lblOffset val="100"/>
        <c:tickLblSkip val="1"/>
        <c:tickMarkSkip val="1"/>
      </c:catAx>
      <c:valAx>
        <c:axId val="38034048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Expressive animal sounds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800" b="1" i="0" u="none" strike="noStrike" baseline="0" dirty="0" err="1" smtClean="0">
                    <a:solidFill>
                      <a:srgbClr val="000000"/>
                    </a:solidFill>
                    <a:latin typeface="Verdana"/>
                  </a:rPr>
                  <a:t>Percetn</a:t>
                </a:r>
                <a:r>
                  <a:rPr lang="en-US" sz="800" b="1" i="0" u="none" strike="noStrike" baseline="0" dirty="0" smtClean="0">
                    <a:solidFill>
                      <a:srgbClr val="000000"/>
                    </a:solidFill>
                    <a:latin typeface="Verdana"/>
                  </a:rPr>
                  <a:t> correct</a:t>
                </a:r>
                <a:endParaRPr lang="en-US" sz="800" b="1" i="0" u="none" strike="noStrike" baseline="0" dirty="0">
                  <a:solidFill>
                    <a:srgbClr val="000000"/>
                  </a:solidFill>
                  <a:latin typeface="Verdana"/>
                </a:endParaRPr>
              </a:p>
            </c:rich>
          </c:tx>
          <c:layout>
            <c:manualLayout>
              <c:xMode val="edge"/>
              <c:yMode val="edge"/>
              <c:x val="1.2861699152360061E-2"/>
              <c:y val="0.167364312621544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is-IS"/>
          </a:p>
        </c:txPr>
        <c:crossAx val="38032512"/>
        <c:crosses val="autoZero"/>
        <c:crossBetween val="between"/>
        <c:minorUnit val="0.2"/>
      </c:valAx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s-I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5EE23-8823-4844-8846-229BE506DD31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4211-A15A-4924-8BB6-95B5D26EA86E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B0B7D-DC3C-472C-9DC9-B89456B5D63F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1181-A26A-46DC-8A98-35D3450B5500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3</a:t>
            </a:fld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15</a:t>
            </a:fld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16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17</a:t>
            </a:fld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18</a:t>
            </a:fld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20</a:t>
            </a:fld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21</a:t>
            </a:fld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22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4</a:t>
            </a:fld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6C56F-E5ED-4668-98DF-5A3084B772BE}" type="slidenum">
              <a:rPr lang="en-GB"/>
              <a:pPr/>
              <a:t>5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6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7</a:t>
            </a:fld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B5A3C-491C-42D4-88CE-1287761C0D7A}" type="slidenum">
              <a:rPr lang="en-GB"/>
              <a:pPr/>
              <a:t>8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11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12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1181-A26A-46DC-8A98-35D3450B5500}" type="slidenum">
              <a:rPr lang="is-IS" smtClean="0"/>
              <a:pPr/>
              <a:t>14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2577-DC5B-4858-AB56-99A130247862}" type="datetimeFigureOut">
              <a:rPr lang="is-IS" smtClean="0"/>
              <a:pPr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3F93-7884-40EA-8A4D-6606650F8022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le:Europe map green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572375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980728"/>
            <a:ext cx="3275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smtClean="0"/>
              <a:t>ABA in Iceland</a:t>
            </a:r>
          </a:p>
          <a:p>
            <a:r>
              <a:rPr lang="is-IS" sz="2000" dirty="0" smtClean="0"/>
              <a:t>Habilitation and supporting families in isolated areas and higher education</a:t>
            </a:r>
          </a:p>
          <a:p>
            <a:endParaRPr lang="is-IS" dirty="0" smtClean="0"/>
          </a:p>
          <a:p>
            <a:r>
              <a:rPr lang="is-IS" dirty="0" smtClean="0"/>
              <a:t>Sigridur Loa Jonsdottir</a:t>
            </a:r>
          </a:p>
          <a:p>
            <a:r>
              <a:rPr lang="is-IS" sz="1600" dirty="0" smtClean="0"/>
              <a:t>The State Diagnostic and  </a:t>
            </a:r>
          </a:p>
          <a:p>
            <a:r>
              <a:rPr lang="is-IS" sz="1600" dirty="0" smtClean="0"/>
              <a:t>Counselling </a:t>
            </a:r>
            <a:r>
              <a:rPr lang="is-IS" sz="1600" dirty="0" smtClean="0"/>
              <a:t>Centre</a:t>
            </a:r>
            <a:endParaRPr lang="is-IS" sz="1600" dirty="0"/>
          </a:p>
        </p:txBody>
      </p:sp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13176"/>
            <a:ext cx="1504950" cy="1438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386104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 smtClean="0"/>
              <a:t>A European mini-symposium on Applied Behaviour Analysis and Autism: Introduction to the multimedia package “Simple Steps”</a:t>
            </a:r>
          </a:p>
          <a:p>
            <a:pPr algn="ctr"/>
            <a:r>
              <a:rPr lang="is-IS" sz="1400" dirty="0" smtClean="0"/>
              <a:t>31st of January 2013</a:t>
            </a:r>
          </a:p>
          <a:p>
            <a:pPr algn="ctr"/>
            <a:r>
              <a:rPr lang="is-IS" sz="1400" dirty="0" smtClean="0"/>
              <a:t>Stockholm University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ABA based intervention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The </a:t>
            </a:r>
            <a:r>
              <a:rPr lang="is-IS" dirty="0" smtClean="0"/>
              <a:t>legislature</a:t>
            </a:r>
            <a:r>
              <a:rPr lang="en-GB" dirty="0" smtClean="0">
                <a:cs typeface="Times New Roman" charset="0"/>
              </a:rPr>
              <a:t> has provided children with handicaps the right to services at the preschool </a:t>
            </a:r>
            <a:r>
              <a:rPr lang="en-GB" dirty="0" smtClean="0">
                <a:cs typeface="Times New Roman" charset="0"/>
              </a:rPr>
              <a:t>level and thus, intervention mainly takes place there</a:t>
            </a:r>
            <a:endParaRPr lang="is-IS" sz="1400" dirty="0" smtClean="0">
              <a:cs typeface="Times New Roman" charset="0"/>
            </a:endParaRPr>
          </a:p>
          <a:p>
            <a:pPr>
              <a:buNone/>
            </a:pPr>
            <a:endParaRPr lang="is-IS" sz="1400" dirty="0" smtClean="0">
              <a:cs typeface="Times New Roman" charset="0"/>
            </a:endParaRPr>
          </a:p>
          <a:p>
            <a:r>
              <a:rPr lang="en-GB" dirty="0" smtClean="0">
                <a:cs typeface="Times New Roman" charset="0"/>
              </a:rPr>
              <a:t>The </a:t>
            </a:r>
            <a:r>
              <a:rPr lang="en-GB" dirty="0" smtClean="0">
                <a:cs typeface="Times New Roman" charset="0"/>
              </a:rPr>
              <a:t>preschools are run at a community level</a:t>
            </a:r>
            <a:r>
              <a:rPr lang="is-IS" dirty="0" smtClean="0">
                <a:cs typeface="Times New Roman" charset="0"/>
              </a:rPr>
              <a:t> and p</a:t>
            </a:r>
            <a:r>
              <a:rPr lang="is-IS" dirty="0" smtClean="0"/>
              <a:t>rovisions are made for special education for a specific number of hours per week depending on the child´s needs and condition, usually around 30 hrs. per week for a child with </a:t>
            </a:r>
            <a:r>
              <a:rPr lang="is-IS" dirty="0" smtClean="0"/>
              <a:t>autism</a:t>
            </a:r>
          </a:p>
          <a:p>
            <a:pPr>
              <a:buNone/>
            </a:pPr>
            <a:endParaRPr lang="is-IS" sz="1400" dirty="0" smtClean="0"/>
          </a:p>
          <a:p>
            <a:r>
              <a:rPr lang="is-IS" dirty="0" smtClean="0">
                <a:cs typeface="Times New Roman" charset="0"/>
              </a:rPr>
              <a:t>One-on-one training and intergration into the group when appropriate</a:t>
            </a:r>
          </a:p>
          <a:p>
            <a:pPr>
              <a:buNone/>
            </a:pPr>
            <a:endParaRPr lang="is-IS" sz="1400" dirty="0" smtClean="0"/>
          </a:p>
          <a:p>
            <a:r>
              <a:rPr lang="is-IS" dirty="0" smtClean="0"/>
              <a:t>Parents work on generalizing skills to the home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89240"/>
            <a:ext cx="1008112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Results 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Experimental group </a:t>
            </a:r>
            <a:br>
              <a:rPr lang="is-IS" dirty="0" smtClean="0"/>
            </a:br>
            <a:r>
              <a:rPr lang="is-IS" dirty="0" smtClean="0"/>
              <a:t>Individual changes in IQ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Control group</a:t>
            </a:r>
            <a:br>
              <a:rPr lang="is-IS" dirty="0" smtClean="0"/>
            </a:br>
            <a:r>
              <a:rPr lang="is-IS" dirty="0" smtClean="0"/>
              <a:t>Individual changes in IQ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Results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48478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smtClean="0"/>
              <a:t>Mean pre-treatment and follow-up scores on the  Childhood Autism Rating Scale (CARS)</a:t>
            </a:r>
            <a:endParaRPr lang="is-I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Ongoing </a:t>
            </a:r>
            <a:r>
              <a:rPr lang="is-IS" dirty="0" smtClean="0"/>
              <a:t> ABA outcome </a:t>
            </a:r>
            <a:r>
              <a:rPr lang="is-IS" dirty="0" smtClean="0"/>
              <a:t>studies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/>
          <a:lstStyle/>
          <a:p>
            <a:endParaRPr lang="is-IS" sz="1800" b="1" dirty="0" smtClean="0"/>
          </a:p>
          <a:p>
            <a:r>
              <a:rPr lang="is-IS" sz="1800" dirty="0" smtClean="0"/>
              <a:t>Atli F. Magnusson, Helga Kristinsdottir, Anna-Lind Petursdottir &amp; Sigridur Loa Jonsdottir. </a:t>
            </a:r>
            <a:r>
              <a:rPr lang="is-IS" sz="2000" i="1" dirty="0" smtClean="0"/>
              <a:t>Early intensive </a:t>
            </a:r>
            <a:r>
              <a:rPr lang="is-IS" sz="2000" i="1" dirty="0" smtClean="0"/>
              <a:t>behavioral </a:t>
            </a:r>
            <a:r>
              <a:rPr lang="is-IS" sz="2000" i="1" dirty="0" smtClean="0"/>
              <a:t>intervention for children with Down´s syndrome. </a:t>
            </a:r>
          </a:p>
          <a:p>
            <a:endParaRPr lang="is-IS" sz="1800" i="1" dirty="0" smtClean="0"/>
          </a:p>
          <a:p>
            <a:r>
              <a:rPr lang="is-IS" sz="1800" dirty="0" smtClean="0"/>
              <a:t>Atli F. Magnusson, Helga Kristinsdottir, Anna-Lind Petursdottir &amp; Sigridur Loa Jonsdottir. </a:t>
            </a:r>
            <a:r>
              <a:rPr lang="is-IS" sz="2000" i="1" dirty="0" smtClean="0"/>
              <a:t>Outcome of early intensive </a:t>
            </a:r>
            <a:r>
              <a:rPr lang="is-IS" sz="2000" i="1" dirty="0" smtClean="0"/>
              <a:t>behavioral </a:t>
            </a:r>
            <a:r>
              <a:rPr lang="is-IS" sz="2000" i="1" dirty="0" smtClean="0"/>
              <a:t>intervention for children with developmental disabilities.</a:t>
            </a:r>
          </a:p>
          <a:p>
            <a:endParaRPr lang="is-IS" sz="1800" i="1" dirty="0" smtClean="0"/>
          </a:p>
          <a:p>
            <a:r>
              <a:rPr lang="is-IS" sz="1800" dirty="0" smtClean="0"/>
              <a:t>Kristin Gudmundsdottir, Zuilma Gabriela Sigurdardottir &amp; Shahla Ala´i-Rosales. </a:t>
            </a:r>
            <a:r>
              <a:rPr lang="is-IS" sz="2000" i="1" dirty="0" smtClean="0"/>
              <a:t>Rural Consultation Models: Early </a:t>
            </a:r>
            <a:r>
              <a:rPr lang="is-IS" sz="2000" i="1" dirty="0" smtClean="0"/>
              <a:t>behavioral </a:t>
            </a:r>
            <a:r>
              <a:rPr lang="is-IS" sz="2000" i="1" dirty="0" smtClean="0"/>
              <a:t>Intervention for Young Children with Developmental Disabilities.</a:t>
            </a:r>
          </a:p>
          <a:p>
            <a:endParaRPr lang="is-IS" sz="1800" dirty="0" smtClean="0"/>
          </a:p>
          <a:p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229200"/>
            <a:ext cx="187220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18"/>
          <p:cNvGrpSpPr>
            <a:grpSpLocks noGrp="1"/>
          </p:cNvGrpSpPr>
          <p:nvPr>
            <p:ph idx="1"/>
          </p:nvPr>
        </p:nvGrpSpPr>
        <p:grpSpPr>
          <a:xfrm>
            <a:off x="179512" y="332656"/>
            <a:ext cx="4032448" cy="6336704"/>
            <a:chOff x="1069550" y="31231729"/>
            <a:chExt cx="3760046" cy="8785860"/>
          </a:xfrm>
        </p:grpSpPr>
        <p:graphicFrame>
          <p:nvGraphicFramePr>
            <p:cNvPr id="20" name="Chart 19"/>
            <p:cNvGraphicFramePr>
              <a:graphicFrameLocks/>
            </p:cNvGraphicFramePr>
            <p:nvPr/>
          </p:nvGraphicFramePr>
          <p:xfrm>
            <a:off x="1077170" y="37083889"/>
            <a:ext cx="3752426" cy="2933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/>
          </p:nvGraphicFramePr>
          <p:xfrm>
            <a:off x="1077170" y="34127329"/>
            <a:ext cx="3744806" cy="2956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/>
          </p:nvGraphicFramePr>
          <p:xfrm>
            <a:off x="1069550" y="31231729"/>
            <a:ext cx="3721946" cy="2956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2335213" y="31392813"/>
              <a:ext cx="0" cy="271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2854325" y="34088388"/>
              <a:ext cx="0" cy="3071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3227388" y="37144325"/>
              <a:ext cx="0" cy="2314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2327275" y="34080450"/>
              <a:ext cx="511175" cy="0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2832100" y="37168138"/>
              <a:ext cx="381000" cy="0"/>
            </a:xfrm>
            <a:prstGeom prst="line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" name="Title 27"/>
          <p:cNvGrpSpPr>
            <a:grpSpLocks noGrp="1"/>
          </p:cNvGrpSpPr>
          <p:nvPr>
            <p:ph type="title"/>
          </p:nvPr>
        </p:nvGrpSpPr>
        <p:grpSpPr>
          <a:xfrm>
            <a:off x="4644008" y="332656"/>
            <a:ext cx="3816424" cy="6408712"/>
            <a:chOff x="4749578" y="31125051"/>
            <a:chExt cx="3589783" cy="9048366"/>
          </a:xfrm>
        </p:grpSpPr>
        <p:graphicFrame>
          <p:nvGraphicFramePr>
            <p:cNvPr id="29" name="Chart 28"/>
            <p:cNvGraphicFramePr>
              <a:graphicFrameLocks/>
            </p:cNvGraphicFramePr>
            <p:nvPr/>
          </p:nvGraphicFramePr>
          <p:xfrm>
            <a:off x="4749578" y="31125051"/>
            <a:ext cx="3574543" cy="3013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5810250" y="31254700"/>
              <a:ext cx="0" cy="2708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5827713" y="33993138"/>
              <a:ext cx="4619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graphicFrame>
          <p:nvGraphicFramePr>
            <p:cNvPr id="32" name="Chart 31"/>
            <p:cNvGraphicFramePr>
              <a:graphicFrameLocks/>
            </p:cNvGraphicFramePr>
            <p:nvPr/>
          </p:nvGraphicFramePr>
          <p:xfrm>
            <a:off x="4749578" y="34127330"/>
            <a:ext cx="3574544" cy="3013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3" name="Chart 32"/>
            <p:cNvGraphicFramePr>
              <a:graphicFrameLocks/>
            </p:cNvGraphicFramePr>
            <p:nvPr/>
          </p:nvGraphicFramePr>
          <p:xfrm>
            <a:off x="4757492" y="37160089"/>
            <a:ext cx="3581869" cy="3013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6289675" y="33899475"/>
              <a:ext cx="0" cy="3279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7264400" y="37093525"/>
              <a:ext cx="0" cy="2600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6305550" y="37163375"/>
              <a:ext cx="9445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ABA training and ecucation</a:t>
            </a:r>
            <a:br>
              <a:rPr lang="is-IS" dirty="0" smtClean="0"/>
            </a:br>
            <a:r>
              <a:rPr lang="is-IS" sz="3600" dirty="0" smtClean="0"/>
              <a:t>Parents and professionals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is-IS" dirty="0" smtClean="0"/>
              <a:t>The SDCC offers a sequence of courses and training workshops for parents and professionals based on ABA principles (total 82 hrs.)</a:t>
            </a:r>
          </a:p>
          <a:p>
            <a:r>
              <a:rPr lang="is-IS" dirty="0" smtClean="0"/>
              <a:t>The courses are offered:</a:t>
            </a:r>
          </a:p>
          <a:p>
            <a:pPr lvl="1"/>
            <a:r>
              <a:rPr lang="is-IS" dirty="0" smtClean="0"/>
              <a:t>In the capital area/at our center</a:t>
            </a:r>
          </a:p>
          <a:p>
            <a:pPr lvl="1"/>
            <a:r>
              <a:rPr lang="is-IS" dirty="0" smtClean="0"/>
              <a:t>In remote areas (training workshops)</a:t>
            </a:r>
          </a:p>
          <a:p>
            <a:pPr lvl="1"/>
            <a:r>
              <a:rPr lang="is-IS" dirty="0" smtClean="0"/>
              <a:t>Through the internet</a:t>
            </a:r>
          </a:p>
          <a:p>
            <a:pPr lvl="1"/>
            <a:endParaRPr lang="is-IS" dirty="0"/>
          </a:p>
        </p:txBody>
      </p:sp>
      <p:pic>
        <p:nvPicPr>
          <p:cNvPr id="5" name="Picture 4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229200"/>
            <a:ext cx="187220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Enhancing competence                                        in remote areas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474840" cy="4680520"/>
          </a:xfrm>
        </p:spPr>
        <p:txBody>
          <a:bodyPr>
            <a:normAutofit/>
          </a:bodyPr>
          <a:lstStyle/>
          <a:p>
            <a:r>
              <a:rPr lang="is-IS" dirty="0" smtClean="0"/>
              <a:t>Enhancing competence by the use of new technology in Vest Norden</a:t>
            </a:r>
          </a:p>
          <a:p>
            <a:r>
              <a:rPr lang="is-IS" dirty="0" smtClean="0"/>
              <a:t>A Developmental project in collaboration with:</a:t>
            </a:r>
          </a:p>
          <a:p>
            <a:pPr lvl="1"/>
            <a:r>
              <a:rPr lang="is-IS" dirty="0" smtClean="0"/>
              <a:t>Nasjonalt senter for telemedisin – Universitetssykehuset Nord Norge</a:t>
            </a:r>
          </a:p>
          <a:p>
            <a:pPr lvl="1"/>
            <a:r>
              <a:rPr lang="is-IS" dirty="0" smtClean="0"/>
              <a:t>WHO Collaborating Centre for Telemedicine</a:t>
            </a:r>
          </a:p>
          <a:p>
            <a:endParaRPr lang="is-IS" dirty="0"/>
          </a:p>
        </p:txBody>
      </p:sp>
      <p:pic>
        <p:nvPicPr>
          <p:cNvPr id="5" name="Picture 11" descr="norden-kirs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6004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64088" y="52292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http://www.helsekompetanse.no/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ABA training and ecucation</a:t>
            </a:r>
            <a:br>
              <a:rPr lang="is-IS" dirty="0" smtClean="0"/>
            </a:br>
            <a:r>
              <a:rPr lang="is-IS" sz="3600" dirty="0" smtClean="0"/>
              <a:t>At university level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is-IS" dirty="0" smtClean="0"/>
              <a:t>The universities in Iceland offers a range of courses based on the science of ABA</a:t>
            </a:r>
          </a:p>
          <a:p>
            <a:pPr lvl="1"/>
            <a:r>
              <a:rPr lang="is-IS" dirty="0" smtClean="0"/>
              <a:t>Resources have not been pulled together to meet the academic course work requirements to sit for an examination to become a Board Certified Behaviour Analyst (BCBA)</a:t>
            </a:r>
          </a:p>
          <a:p>
            <a:pPr lvl="1"/>
            <a:r>
              <a:rPr lang="is-IS" dirty="0" smtClean="0"/>
              <a:t>The University of Iceland and the University of Akureyri are now working at this</a:t>
            </a:r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08390"/>
            <a:ext cx="1349610" cy="134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le:Europe map green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572375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988841"/>
            <a:ext cx="4860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s-IS" sz="2800" dirty="0" smtClean="0"/>
              <a:t>Prevalence of Autism spectrum disorders (ASD) </a:t>
            </a:r>
          </a:p>
          <a:p>
            <a:endParaRPr lang="is-IS" sz="800" dirty="0" smtClean="0"/>
          </a:p>
          <a:p>
            <a:pPr>
              <a:buFont typeface="Arial" pitchFamily="34" charset="0"/>
              <a:buChar char="•"/>
            </a:pPr>
            <a:r>
              <a:rPr lang="is-IS" sz="2800" dirty="0" smtClean="0"/>
              <a:t>ABA based intervention for children with ASD</a:t>
            </a:r>
          </a:p>
          <a:p>
            <a:endParaRPr lang="is-IS" sz="800" dirty="0" smtClean="0"/>
          </a:p>
          <a:p>
            <a:pPr>
              <a:buFont typeface="Arial" pitchFamily="34" charset="0"/>
              <a:buChar char="•"/>
            </a:pPr>
            <a:r>
              <a:rPr lang="is-IS" sz="2800" dirty="0" smtClean="0"/>
              <a:t>The service system</a:t>
            </a:r>
          </a:p>
          <a:p>
            <a:endParaRPr lang="is-IS" sz="800" dirty="0" smtClean="0"/>
          </a:p>
          <a:p>
            <a:pPr>
              <a:buFont typeface="Arial" pitchFamily="34" charset="0"/>
              <a:buChar char="•"/>
            </a:pPr>
            <a:r>
              <a:rPr lang="is-IS" sz="2800" dirty="0" smtClean="0"/>
              <a:t>Study results</a:t>
            </a:r>
          </a:p>
          <a:p>
            <a:endParaRPr lang="is-IS" sz="800" dirty="0" smtClean="0"/>
          </a:p>
          <a:p>
            <a:pPr>
              <a:buFont typeface="Arial" pitchFamily="34" charset="0"/>
              <a:buChar char="•"/>
            </a:pPr>
            <a:r>
              <a:rPr lang="is-IS" sz="2800" dirty="0" smtClean="0"/>
              <a:t>ABA training and education  </a:t>
            </a:r>
          </a:p>
          <a:p>
            <a:r>
              <a:rPr lang="is-IS" sz="2800" dirty="0" smtClean="0"/>
              <a:t>  at different levels</a:t>
            </a:r>
          </a:p>
          <a:p>
            <a:pPr>
              <a:buFont typeface="Arial" pitchFamily="34" charset="0"/>
              <a:buChar char="•"/>
            </a:pPr>
            <a:endParaRPr lang="is-I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76470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Outline</a:t>
            </a:r>
            <a:endParaRPr lang="is-I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ABA training and ecucation</a:t>
            </a:r>
            <a:br>
              <a:rPr lang="is-IS" dirty="0" smtClean="0"/>
            </a:br>
            <a:r>
              <a:rPr lang="is-IS" sz="3600" dirty="0" smtClean="0"/>
              <a:t>At university level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931224" cy="4209331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s-IS" dirty="0" smtClean="0"/>
              <a:t>Reykjavik University will be offering a new master´s program in psychology (fall 2013)</a:t>
            </a:r>
          </a:p>
          <a:p>
            <a:pPr marL="742950" lvl="2" indent="-342900"/>
            <a:r>
              <a:rPr lang="is-IS" dirty="0" smtClean="0"/>
              <a:t>Evidence based methods and practices in the field of psychology – will include a strong ABA component </a:t>
            </a:r>
          </a:p>
          <a:p>
            <a:pPr marL="742950" lvl="2" indent="-342900"/>
            <a:r>
              <a:rPr lang="is-IS" dirty="0" smtClean="0"/>
              <a:t>The courses are adapted from the Behavior Analyst Certification Board (BACB) </a:t>
            </a:r>
            <a:r>
              <a:rPr lang="is-IS" i="1" dirty="0" smtClean="0"/>
              <a:t>Course Content Requirements for Board Certified Behavior Analysts</a:t>
            </a:r>
          </a:p>
          <a:p>
            <a:pPr marL="742950" lvl="2" indent="-342900"/>
            <a:r>
              <a:rPr lang="is-IS" dirty="0" smtClean="0"/>
              <a:t>Local and international supervised practicum for students</a:t>
            </a:r>
          </a:p>
          <a:p>
            <a:pPr marL="742950" lvl="2" indent="-342900"/>
            <a:r>
              <a:rPr lang="is-IS" dirty="0" smtClean="0"/>
              <a:t>A graduate diploma in ABA will be possible (without practicum)</a:t>
            </a:r>
          </a:p>
          <a:p>
            <a:pPr marL="342900" lvl="1" indent="-342900">
              <a:buNone/>
            </a:pPr>
            <a:endParaRPr lang="is-I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08390"/>
            <a:ext cx="1349610" cy="134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Needs and challenges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416824" cy="4281339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To increase the quality of ABA based intervention for children ith ASD</a:t>
            </a:r>
          </a:p>
          <a:p>
            <a:pPr>
              <a:buNone/>
            </a:pPr>
            <a:endParaRPr lang="is-IS" sz="1000" dirty="0" smtClean="0"/>
          </a:p>
          <a:p>
            <a:r>
              <a:rPr lang="is-IS" dirty="0"/>
              <a:t>L</a:t>
            </a:r>
            <a:r>
              <a:rPr lang="is-IS" dirty="0" smtClean="0"/>
              <a:t>ack of well trained tutors and supervisors</a:t>
            </a:r>
          </a:p>
          <a:p>
            <a:pPr lvl="1"/>
            <a:r>
              <a:rPr lang="is-IS" dirty="0" smtClean="0"/>
              <a:t>Education, training and supervision</a:t>
            </a:r>
          </a:p>
          <a:p>
            <a:pPr lvl="1">
              <a:defRPr/>
            </a:pPr>
            <a:r>
              <a:rPr lang="is-IS" dirty="0" smtClean="0"/>
              <a:t>Increase the number of </a:t>
            </a:r>
            <a:r>
              <a:rPr lang="en-US" dirty="0" smtClean="0"/>
              <a:t>BCBA’s and </a:t>
            </a:r>
            <a:r>
              <a:rPr lang="en-US" dirty="0" err="1" smtClean="0"/>
              <a:t>BCaBA’s</a:t>
            </a:r>
            <a:endParaRPr lang="en-US" dirty="0" smtClean="0"/>
          </a:p>
          <a:p>
            <a:pPr lvl="1">
              <a:buNone/>
              <a:defRPr/>
            </a:pPr>
            <a:endParaRPr lang="is-IS" sz="900" dirty="0" smtClean="0"/>
          </a:p>
          <a:p>
            <a:r>
              <a:rPr lang="is-IS" dirty="0" smtClean="0"/>
              <a:t>No material on ABA is available in Icelandic</a:t>
            </a:r>
          </a:p>
          <a:p>
            <a:pPr lvl="1"/>
            <a:r>
              <a:rPr lang="is-IS" b="1" dirty="0" smtClean="0">
                <a:solidFill>
                  <a:srgbClr val="FF0000"/>
                </a:solidFill>
              </a:rPr>
              <a:t>Simple Steps </a:t>
            </a:r>
            <a:r>
              <a:rPr lang="is-IS" dirty="0" smtClean="0">
                <a:solidFill>
                  <a:srgbClr val="FF0000"/>
                </a:solidFill>
              </a:rPr>
              <a:t>will provide a much needed educational material in Icelandic with an easy access to everyone</a:t>
            </a: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 descr="774088_459219574144262_1791493455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124744"/>
            <a:ext cx="56588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Prevalence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dirty="0" smtClean="0"/>
              <a:t>Total population in Iceland: 319.000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An </a:t>
            </a:r>
            <a:r>
              <a:rPr lang="en-US" dirty="0"/>
              <a:t>estimate of the prevalence of ASD in Iceland is now </a:t>
            </a:r>
            <a:r>
              <a:rPr lang="en-US" u="sng" dirty="0"/>
              <a:t>120 in 10.000 </a:t>
            </a:r>
            <a:r>
              <a:rPr lang="en-US" dirty="0" smtClean="0"/>
              <a:t>children -</a:t>
            </a:r>
            <a:r>
              <a:rPr lang="en-US" u="sng" dirty="0" smtClean="0"/>
              <a:t>1,2%</a:t>
            </a:r>
          </a:p>
          <a:p>
            <a:endParaRPr lang="en-US" sz="900" dirty="0" smtClean="0"/>
          </a:p>
          <a:p>
            <a:r>
              <a:rPr lang="en-US" dirty="0" smtClean="0"/>
              <a:t>There are around 5000 births per year and about 60  children in each birth cohort are diagnosed with ASD</a:t>
            </a:r>
          </a:p>
          <a:p>
            <a:endParaRPr lang="is-IS" dirty="0"/>
          </a:p>
        </p:txBody>
      </p:sp>
      <p:pic>
        <p:nvPicPr>
          <p:cNvPr id="1027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25144"/>
            <a:ext cx="228571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Intervention</a:t>
            </a:r>
            <a:br>
              <a:rPr lang="is-IS" dirty="0" smtClean="0"/>
            </a:br>
            <a:r>
              <a:rPr lang="is-IS" dirty="0" smtClean="0"/>
              <a:t> for children with autism in Iceland</a:t>
            </a:r>
            <a:r>
              <a:rPr lang="is-IS" sz="4000" dirty="0" smtClean="0"/>
              <a:t/>
            </a:r>
            <a:br>
              <a:rPr lang="is-IS" sz="4000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04856" cy="4653136"/>
          </a:xfrm>
        </p:spPr>
        <p:txBody>
          <a:bodyPr>
            <a:normAutofit/>
          </a:bodyPr>
          <a:lstStyle/>
          <a:p>
            <a:r>
              <a:rPr lang="is-IS" dirty="0" smtClean="0"/>
              <a:t>Until the year 2000, young children with autism received eclectic treatment</a:t>
            </a:r>
          </a:p>
          <a:p>
            <a:pPr lvl="1"/>
            <a:r>
              <a:rPr lang="is-IS" sz="2300" u="sng" dirty="0" smtClean="0"/>
              <a:t>Outcome</a:t>
            </a:r>
            <a:r>
              <a:rPr lang="is-IS" sz="2300" dirty="0" smtClean="0"/>
              <a:t>: Jonsdottir, S.L., et al., (2007). </a:t>
            </a:r>
            <a:r>
              <a:rPr lang="en-US" sz="2300" dirty="0" smtClean="0"/>
              <a:t>Follow-up of Children Diagnosed with Pervasive Developmental Disorders: Stability and Change During the Preschool Years. </a:t>
            </a:r>
            <a:r>
              <a:rPr lang="en-US" sz="2300" i="1" dirty="0" smtClean="0"/>
              <a:t>Journal of Autism and Developmental Disorders</a:t>
            </a:r>
            <a:r>
              <a:rPr lang="en-US" sz="2300" dirty="0" smtClean="0"/>
              <a:t>, </a:t>
            </a:r>
            <a:r>
              <a:rPr lang="en-US" sz="2300" i="1" dirty="0" smtClean="0"/>
              <a:t>37</a:t>
            </a:r>
            <a:r>
              <a:rPr lang="en-US" sz="2300" dirty="0" smtClean="0"/>
              <a:t>, 1361-1374</a:t>
            </a:r>
            <a:r>
              <a:rPr lang="en-US" sz="2300" dirty="0" smtClean="0"/>
              <a:t>.</a:t>
            </a:r>
          </a:p>
          <a:p>
            <a:pPr lvl="1">
              <a:buNone/>
            </a:pPr>
            <a:endParaRPr lang="en-US" sz="800" dirty="0" smtClean="0"/>
          </a:p>
          <a:p>
            <a:pPr lvl="1"/>
            <a:r>
              <a:rPr lang="en-US" sz="2300" dirty="0" smtClean="0"/>
              <a:t>The outcome was not as impressive as                                             seen in groups of children receiving                                              ABA based intervention</a:t>
            </a:r>
            <a:endParaRPr lang="en-US" sz="2300" dirty="0" smtClean="0"/>
          </a:p>
          <a:p>
            <a:pPr lvl="1">
              <a:buNone/>
            </a:pPr>
            <a:endParaRPr lang="is-IS" sz="1000" dirty="0" smtClean="0"/>
          </a:p>
          <a:p>
            <a:pPr lvl="1">
              <a:buNone/>
            </a:pPr>
            <a:endParaRPr lang="is-IS" sz="2400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2285714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is-IS" sz="4000" dirty="0"/>
              <a:t>ABA </a:t>
            </a:r>
            <a:r>
              <a:rPr lang="is-IS" sz="4000" dirty="0" smtClean="0"/>
              <a:t> based intervention </a:t>
            </a:r>
            <a:br>
              <a:rPr lang="is-IS" sz="4000" dirty="0" smtClean="0"/>
            </a:br>
            <a:r>
              <a:rPr lang="is-IS" sz="4000" dirty="0" smtClean="0"/>
              <a:t>Initial steps </a:t>
            </a:r>
            <a:r>
              <a:rPr lang="is-IS" sz="3600" dirty="0"/>
              <a:t/>
            </a:r>
            <a:br>
              <a:rPr lang="is-IS" sz="3600" dirty="0"/>
            </a:br>
            <a:endParaRPr lang="en-GB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72816"/>
            <a:ext cx="7702624" cy="50851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is-IS" dirty="0" smtClean="0"/>
              <a:t>Education and training at </a:t>
            </a:r>
            <a:r>
              <a:rPr lang="is-IS" dirty="0"/>
              <a:t>UCLA, 1993 –</a:t>
            </a:r>
            <a:r>
              <a:rPr lang="is-IS" dirty="0" smtClean="0"/>
              <a:t>1994</a:t>
            </a:r>
          </a:p>
          <a:p>
            <a:pPr>
              <a:lnSpc>
                <a:spcPct val="90000"/>
              </a:lnSpc>
              <a:buNone/>
            </a:pPr>
            <a:endParaRPr lang="is-IS" dirty="0" smtClean="0"/>
          </a:p>
          <a:p>
            <a:r>
              <a:rPr lang="is-IS" dirty="0" smtClean="0"/>
              <a:t>The Multi-site Young Autism Project - a replication study of:</a:t>
            </a:r>
          </a:p>
          <a:p>
            <a:pPr lvl="1"/>
            <a:r>
              <a:rPr lang="en-AU" dirty="0" err="1" smtClean="0"/>
              <a:t>Lovaas</a:t>
            </a:r>
            <a:r>
              <a:rPr lang="en-AU" dirty="0" smtClean="0"/>
              <a:t>, O.I. (1987). </a:t>
            </a:r>
            <a:r>
              <a:rPr lang="en-AU" dirty="0" err="1" smtClean="0"/>
              <a:t>Behavioral</a:t>
            </a:r>
            <a:r>
              <a:rPr lang="en-AU" dirty="0" smtClean="0"/>
              <a:t> treatment and  normal educational and intellectual functioning in young autistic children. </a:t>
            </a:r>
            <a:r>
              <a:rPr lang="en-AU" i="1" dirty="0" smtClean="0"/>
              <a:t>Journal of Consulting and Clinical Psychology, 55</a:t>
            </a:r>
            <a:r>
              <a:rPr lang="en-AU" dirty="0" smtClean="0"/>
              <a:t>, 3-9</a:t>
            </a:r>
            <a:endParaRPr lang="is-IS" dirty="0" smtClean="0"/>
          </a:p>
          <a:p>
            <a:pPr lvl="1"/>
            <a:r>
              <a:rPr lang="en-AU" dirty="0" smtClean="0"/>
              <a:t> </a:t>
            </a:r>
            <a:r>
              <a:rPr lang="en-AU" dirty="0" err="1" smtClean="0"/>
              <a:t>McEachin</a:t>
            </a:r>
            <a:r>
              <a:rPr lang="en-AU" dirty="0" smtClean="0"/>
              <a:t>, J.J., Smith, T. </a:t>
            </a:r>
            <a:r>
              <a:rPr lang="en-AU" dirty="0" err="1" smtClean="0"/>
              <a:t>og</a:t>
            </a:r>
            <a:r>
              <a:rPr lang="en-AU" dirty="0" smtClean="0"/>
              <a:t> </a:t>
            </a:r>
            <a:r>
              <a:rPr lang="en-AU" dirty="0" err="1" smtClean="0"/>
              <a:t>Lovaas</a:t>
            </a:r>
            <a:r>
              <a:rPr lang="en-AU" dirty="0" smtClean="0"/>
              <a:t>, O.I. (1993). Long-term outcome for children with autism who received early intensive </a:t>
            </a:r>
            <a:r>
              <a:rPr lang="en-AU" dirty="0" err="1" smtClean="0"/>
              <a:t>behavioral</a:t>
            </a:r>
            <a:r>
              <a:rPr lang="en-AU" dirty="0" smtClean="0"/>
              <a:t> interventions. </a:t>
            </a:r>
            <a:r>
              <a:rPr lang="en-AU" i="1" dirty="0" smtClean="0"/>
              <a:t>American Journal on Mental Retardation, 97</a:t>
            </a:r>
            <a:r>
              <a:rPr lang="en-AU" dirty="0" smtClean="0"/>
              <a:t>, 359-372</a:t>
            </a:r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Iceland Young Autism Project</a:t>
            </a:r>
          </a:p>
          <a:p>
            <a:pPr lvl="1"/>
            <a:r>
              <a:rPr lang="is-IS" dirty="0" smtClean="0"/>
              <a:t>1995-2000 – A  group of children participated in an early intensive behavioral intervention  (EIBI) outcome  study</a:t>
            </a:r>
          </a:p>
          <a:p>
            <a:pPr lvl="1"/>
            <a:r>
              <a:rPr lang="is-IS" sz="2300" u="sng" dirty="0" smtClean="0"/>
              <a:t>Outcome</a:t>
            </a:r>
            <a:r>
              <a:rPr lang="is-IS" sz="2300" dirty="0" smtClean="0"/>
              <a:t>: See later in this presentation</a:t>
            </a:r>
          </a:p>
          <a:p>
            <a:pPr>
              <a:lnSpc>
                <a:spcPct val="90000"/>
              </a:lnSpc>
            </a:pPr>
            <a:endParaRPr lang="is-IS" dirty="0"/>
          </a:p>
          <a:p>
            <a:pPr>
              <a:lnSpc>
                <a:spcPct val="10000"/>
              </a:lnSpc>
              <a:buFontTx/>
              <a:buNone/>
            </a:pPr>
            <a:endParaRPr lang="is-IS" dirty="0"/>
          </a:p>
          <a:p>
            <a:pPr>
              <a:lnSpc>
                <a:spcPct val="0"/>
              </a:lnSpc>
              <a:buFontTx/>
              <a:buNone/>
            </a:pPr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73216"/>
            <a:ext cx="151216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ABA  based intervention </a:t>
            </a:r>
            <a:br>
              <a:rPr lang="is-IS" dirty="0" smtClean="0"/>
            </a:br>
            <a:r>
              <a:rPr lang="is-IS" dirty="0" smtClean="0"/>
              <a:t>Initial steps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920880" cy="42093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s-IS" dirty="0" smtClean="0"/>
              <a:t>Consultation from  Oslo (TIPO), 1995 – 2000</a:t>
            </a:r>
          </a:p>
          <a:p>
            <a:pPr>
              <a:lnSpc>
                <a:spcPct val="0"/>
              </a:lnSpc>
              <a:buFontTx/>
              <a:buNone/>
            </a:pPr>
            <a:endParaRPr lang="is-IS" dirty="0" smtClean="0"/>
          </a:p>
          <a:p>
            <a:pPr>
              <a:lnSpc>
                <a:spcPct val="90000"/>
              </a:lnSpc>
            </a:pPr>
            <a:r>
              <a:rPr lang="is-IS" dirty="0" smtClean="0"/>
              <a:t>Consultation from Lovaas Institute of Early Intervention (LIFE), 1996-2002</a:t>
            </a:r>
          </a:p>
          <a:p>
            <a:pPr>
              <a:lnSpc>
                <a:spcPct val="0"/>
              </a:lnSpc>
              <a:buFontTx/>
              <a:buNone/>
            </a:pPr>
            <a:endParaRPr lang="is-IS" dirty="0" smtClean="0"/>
          </a:p>
          <a:p>
            <a:pPr>
              <a:lnSpc>
                <a:spcPct val="90000"/>
              </a:lnSpc>
            </a:pPr>
            <a:r>
              <a:rPr lang="is-IS" dirty="0" smtClean="0"/>
              <a:t>Training of therapists/supervisors at Glenne Senter in Oslo, 1998 – 1999</a:t>
            </a:r>
          </a:p>
          <a:p>
            <a:pPr>
              <a:lnSpc>
                <a:spcPct val="90000"/>
              </a:lnSpc>
              <a:buNone/>
            </a:pPr>
            <a:endParaRPr lang="is-IS" sz="1300" dirty="0" smtClean="0"/>
          </a:p>
          <a:p>
            <a:pPr>
              <a:lnSpc>
                <a:spcPct val="90000"/>
              </a:lnSpc>
            </a:pPr>
            <a:r>
              <a:rPr lang="is-IS" dirty="0" smtClean="0"/>
              <a:t>Students educated and trained in ABA at universities abroad have returned to Iceland</a:t>
            </a:r>
          </a:p>
          <a:p>
            <a:pPr lvl="1">
              <a:lnSpc>
                <a:spcPct val="90000"/>
              </a:lnSpc>
            </a:pPr>
            <a:r>
              <a:rPr lang="is-IS" dirty="0" smtClean="0"/>
              <a:t>Three are Board Certified Behaviour Analysts (BCBA)</a:t>
            </a:r>
            <a:endParaRPr lang="en-GB" dirty="0" smtClean="0"/>
          </a:p>
          <a:p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08390"/>
            <a:ext cx="1349610" cy="134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ABA based intervention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6864" cy="5184576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An important step in the year 2000</a:t>
            </a:r>
          </a:p>
          <a:p>
            <a:pPr>
              <a:buNone/>
            </a:pPr>
            <a:endParaRPr lang="is-IS" sz="1100" dirty="0" smtClean="0"/>
          </a:p>
          <a:p>
            <a:r>
              <a:rPr lang="is-IS" dirty="0" smtClean="0"/>
              <a:t>It was decided to inform parents of newly diagnosed children with ASD about  ABA based intervention in addition to the eclectic approach (mainly inspired by TEACCH) and offer them a choice </a:t>
            </a:r>
          </a:p>
          <a:p>
            <a:pPr lvl="1">
              <a:buNone/>
            </a:pPr>
            <a:endParaRPr lang="is-IS" sz="1100" dirty="0" smtClean="0"/>
          </a:p>
          <a:p>
            <a:r>
              <a:rPr lang="is-IS" dirty="0" smtClean="0"/>
              <a:t>This decision was based on:</a:t>
            </a:r>
          </a:p>
          <a:p>
            <a:pPr marL="742950" lvl="2" indent="-342900"/>
            <a:r>
              <a:rPr lang="is-IS" sz="2600" dirty="0" smtClean="0"/>
              <a:t>Increased awareness of high quality data based intervention</a:t>
            </a:r>
          </a:p>
          <a:p>
            <a:pPr marL="742950" lvl="2" indent="-342900"/>
            <a:r>
              <a:rPr lang="is-IS" sz="2600" dirty="0" smtClean="0"/>
              <a:t>Increased interest and demand by parents for a comprehensive behavioral approach</a:t>
            </a:r>
          </a:p>
          <a:p>
            <a:pPr marL="742950" lvl="2" indent="-342900"/>
            <a:r>
              <a:rPr lang="is-IS" sz="2600" dirty="0" smtClean="0"/>
              <a:t>Was made possible by the knowledge and the experience that the research project was generating</a:t>
            </a:r>
          </a:p>
          <a:p>
            <a:pPr>
              <a:buNone/>
            </a:pP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696200" cy="1311275"/>
          </a:xfrm>
        </p:spPr>
        <p:txBody>
          <a:bodyPr/>
          <a:lstStyle/>
          <a:p>
            <a:r>
              <a:rPr lang="is-IS" dirty="0"/>
              <a:t>The service system</a:t>
            </a:r>
            <a:br>
              <a:rPr lang="is-IS" dirty="0"/>
            </a:br>
            <a:r>
              <a:rPr lang="is-IS" sz="3600" dirty="0"/>
              <a:t>Counselling and collaboration</a:t>
            </a:r>
            <a:endParaRPr lang="en-GB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4495800"/>
          </a:xfrm>
        </p:spPr>
        <p:txBody>
          <a:bodyPr/>
          <a:lstStyle/>
          <a:p>
            <a:pPr>
              <a:buFontTx/>
              <a:buNone/>
            </a:pPr>
            <a:endParaRPr lang="is-I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209800"/>
            <a:ext cx="2514600" cy="1291208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s-IS" dirty="0">
              <a:latin typeface="Arial" charset="0"/>
            </a:endParaRPr>
          </a:p>
          <a:p>
            <a:r>
              <a:rPr lang="is-IS" sz="1400" dirty="0">
                <a:latin typeface="Arial" charset="0"/>
              </a:rPr>
              <a:t> </a:t>
            </a:r>
            <a:endParaRPr lang="is-IS" sz="1400" dirty="0" smtClean="0">
              <a:latin typeface="Arial" charset="0"/>
            </a:endParaRPr>
          </a:p>
          <a:p>
            <a:pPr>
              <a:buFontTx/>
              <a:buChar char="•"/>
            </a:pPr>
            <a:endParaRPr lang="is-IS" sz="1600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is-IS" sz="1600" dirty="0" smtClean="0">
                <a:latin typeface="Arial" charset="0"/>
              </a:rPr>
              <a:t> Affiliation with the </a:t>
            </a:r>
          </a:p>
          <a:p>
            <a:r>
              <a:rPr lang="is-IS" sz="1600" dirty="0" smtClean="0">
                <a:latin typeface="Arial" charset="0"/>
              </a:rPr>
              <a:t>  University of Iceland</a:t>
            </a:r>
          </a:p>
          <a:p>
            <a:endParaRPr lang="is-IS" sz="800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is-IS" sz="1600" dirty="0" smtClean="0">
                <a:latin typeface="Arial" charset="0"/>
              </a:rPr>
              <a:t> Collaboration </a:t>
            </a:r>
            <a:r>
              <a:rPr lang="is-IS" sz="1600" dirty="0">
                <a:latin typeface="Arial" charset="0"/>
              </a:rPr>
              <a:t>with </a:t>
            </a:r>
          </a:p>
          <a:p>
            <a:r>
              <a:rPr lang="is-IS" sz="1600" dirty="0">
                <a:latin typeface="Arial" charset="0"/>
              </a:rPr>
              <a:t>   institutions abroad</a:t>
            </a:r>
          </a:p>
          <a:p>
            <a:pPr>
              <a:lnSpc>
                <a:spcPct val="30000"/>
              </a:lnSpc>
            </a:pPr>
            <a:endParaRPr lang="is-IS" sz="1400" dirty="0">
              <a:latin typeface="Arial" charset="0"/>
            </a:endParaRPr>
          </a:p>
          <a:p>
            <a:endParaRPr lang="en-GB" sz="1400" dirty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76600" y="2209800"/>
            <a:ext cx="2819400" cy="12192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s-IS" dirty="0">
                <a:latin typeface="Arial" charset="0"/>
              </a:rPr>
              <a:t>The State </a:t>
            </a:r>
          </a:p>
          <a:p>
            <a:pPr algn="ctr"/>
            <a:r>
              <a:rPr lang="is-IS" dirty="0">
                <a:latin typeface="Arial" charset="0"/>
              </a:rPr>
              <a:t>Diagnostic and</a:t>
            </a:r>
          </a:p>
          <a:p>
            <a:pPr algn="ctr"/>
            <a:r>
              <a:rPr lang="is-IS" dirty="0">
                <a:latin typeface="Arial" charset="0"/>
              </a:rPr>
              <a:t>Counselling </a:t>
            </a:r>
            <a:r>
              <a:rPr lang="is-IS" dirty="0" smtClean="0">
                <a:latin typeface="Arial" charset="0"/>
              </a:rPr>
              <a:t>Centre</a:t>
            </a:r>
            <a:endParaRPr lang="en-GB" dirty="0">
              <a:latin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781800" y="2209800"/>
            <a:ext cx="2057400" cy="12954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•"/>
            </a:pPr>
            <a:r>
              <a:rPr lang="is-IS" sz="2000" dirty="0">
                <a:latin typeface="Arial" charset="0"/>
              </a:rPr>
              <a:t> </a:t>
            </a:r>
            <a:r>
              <a:rPr lang="is-IS" dirty="0">
                <a:latin typeface="Arial" charset="0"/>
              </a:rPr>
              <a:t>Diagnosis</a:t>
            </a:r>
          </a:p>
          <a:p>
            <a:pPr>
              <a:buFontTx/>
              <a:buChar char="•"/>
            </a:pPr>
            <a:r>
              <a:rPr lang="is-IS" dirty="0">
                <a:latin typeface="Arial" charset="0"/>
              </a:rPr>
              <a:t> Reassessment</a:t>
            </a:r>
          </a:p>
          <a:p>
            <a:pPr>
              <a:buFontTx/>
              <a:buChar char="•"/>
            </a:pPr>
            <a:r>
              <a:rPr lang="is-IS" dirty="0">
                <a:latin typeface="Arial" charset="0"/>
              </a:rPr>
              <a:t> Data base</a:t>
            </a:r>
          </a:p>
          <a:p>
            <a:pPr>
              <a:buFontTx/>
              <a:buChar char="•"/>
            </a:pPr>
            <a:r>
              <a:rPr lang="is-IS" dirty="0">
                <a:latin typeface="Arial" charset="0"/>
              </a:rPr>
              <a:t>  Research</a:t>
            </a:r>
            <a:endParaRPr lang="en-GB" dirty="0">
              <a:latin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76600" y="4038600"/>
            <a:ext cx="2895600" cy="11430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s-IS" dirty="0">
                <a:latin typeface="Arial" charset="0"/>
              </a:rPr>
              <a:t>Local communities</a:t>
            </a:r>
          </a:p>
          <a:p>
            <a:pPr algn="ctr"/>
            <a:r>
              <a:rPr lang="is-IS" dirty="0">
                <a:latin typeface="Arial" charset="0"/>
              </a:rPr>
              <a:t>Specialised services</a:t>
            </a:r>
            <a:endParaRPr lang="en-GB" dirty="0"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276600" y="5638800"/>
            <a:ext cx="2895600" cy="9906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s-IS" dirty="0">
                <a:latin typeface="Arial" charset="0"/>
              </a:rPr>
              <a:t>Preschool and</a:t>
            </a:r>
          </a:p>
          <a:p>
            <a:pPr algn="ctr"/>
            <a:r>
              <a:rPr lang="is-IS" dirty="0">
                <a:latin typeface="Arial" charset="0"/>
              </a:rPr>
              <a:t>Home</a:t>
            </a:r>
            <a:endParaRPr lang="en-GB" dirty="0">
              <a:latin typeface="Arial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8600" y="4038600"/>
            <a:ext cx="1981200" cy="11430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s-IS" sz="2000" dirty="0">
                <a:latin typeface="Arial" charset="0"/>
              </a:rPr>
              <a:t> </a:t>
            </a:r>
            <a:r>
              <a:rPr lang="is-IS" dirty="0" smtClean="0">
                <a:latin typeface="Arial" charset="0"/>
              </a:rPr>
              <a:t>Intervention</a:t>
            </a:r>
          </a:p>
          <a:p>
            <a:pPr algn="ctr"/>
            <a:r>
              <a:rPr lang="is-IS" dirty="0" smtClean="0">
                <a:latin typeface="Arial" charset="0"/>
              </a:rPr>
              <a:t>Team</a:t>
            </a:r>
            <a:endParaRPr lang="en-GB" dirty="0">
              <a:latin typeface="Arial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781800" y="3962400"/>
            <a:ext cx="2057400" cy="12954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s-IS" sz="2000" dirty="0">
              <a:latin typeface="Arial" charset="0"/>
            </a:endParaRPr>
          </a:p>
          <a:p>
            <a:pPr>
              <a:buFontTx/>
              <a:buChar char="•"/>
            </a:pPr>
            <a:endParaRPr lang="is-IS" sz="20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s-IS" sz="2000" dirty="0">
                <a:latin typeface="Arial" charset="0"/>
              </a:rPr>
              <a:t> </a:t>
            </a:r>
            <a:r>
              <a:rPr lang="is-IS" dirty="0">
                <a:latin typeface="Arial" charset="0"/>
              </a:rPr>
              <a:t>Counselling</a:t>
            </a:r>
          </a:p>
          <a:p>
            <a:pPr>
              <a:lnSpc>
                <a:spcPct val="30000"/>
              </a:lnSpc>
            </a:pPr>
            <a:endParaRPr lang="is-I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s-IS" dirty="0">
                <a:latin typeface="Arial" charset="0"/>
              </a:rPr>
              <a:t> Courses</a:t>
            </a:r>
          </a:p>
          <a:p>
            <a:pPr>
              <a:lnSpc>
                <a:spcPct val="30000"/>
              </a:lnSpc>
            </a:pPr>
            <a:endParaRPr lang="is-I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s-IS" dirty="0">
                <a:latin typeface="Arial" charset="0"/>
              </a:rPr>
              <a:t> Workshops</a:t>
            </a:r>
          </a:p>
          <a:p>
            <a:pPr>
              <a:buFontTx/>
              <a:buChar char="•"/>
            </a:pPr>
            <a:endParaRPr lang="is-IS" sz="2000" dirty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743200" y="259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8194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1722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343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47244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44196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4788024" y="515719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61722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>
            <a:off x="2209800" y="34290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286000" y="4724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77724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209800" y="49530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209800" y="4724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2209800" y="4953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6172200" y="52578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ABA based intervention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After a child has been </a:t>
            </a:r>
            <a:r>
              <a:rPr lang="is-IS" dirty="0" smtClean="0"/>
              <a:t>diagnosed</a:t>
            </a:r>
            <a:r>
              <a:rPr lang="is-IS" dirty="0" smtClean="0"/>
              <a:t>:</a:t>
            </a:r>
            <a:endParaRPr lang="is-IS" dirty="0" smtClean="0"/>
          </a:p>
          <a:p>
            <a:pPr lvl="1"/>
            <a:r>
              <a:rPr lang="is-IS" dirty="0" smtClean="0"/>
              <a:t>P</a:t>
            </a:r>
            <a:r>
              <a:rPr lang="is-IS" dirty="0" smtClean="0"/>
              <a:t>arents </a:t>
            </a:r>
            <a:r>
              <a:rPr lang="is-IS" dirty="0" smtClean="0"/>
              <a:t>are informed about intervention options and offered to attend courses on ASD and intervention </a:t>
            </a:r>
            <a:r>
              <a:rPr lang="is-IS" dirty="0" smtClean="0"/>
              <a:t>methods</a:t>
            </a:r>
          </a:p>
          <a:p>
            <a:pPr lvl="1"/>
            <a:r>
              <a:rPr lang="is-IS" dirty="0" smtClean="0"/>
              <a:t>An intervention team is established </a:t>
            </a:r>
          </a:p>
          <a:p>
            <a:pPr lvl="1"/>
            <a:r>
              <a:rPr lang="is-IS" dirty="0" smtClean="0"/>
              <a:t>Hands on training workshops</a:t>
            </a:r>
          </a:p>
          <a:p>
            <a:pPr lvl="1"/>
            <a:r>
              <a:rPr lang="is-IS" dirty="0" smtClean="0"/>
              <a:t>Further </a:t>
            </a:r>
            <a:r>
              <a:rPr lang="is-IS" dirty="0" smtClean="0"/>
              <a:t>training of parents and tutors continues during regular team meetings and follow-up workshops that are offered for each team every few </a:t>
            </a:r>
            <a:r>
              <a:rPr lang="is-IS" dirty="0" smtClean="0"/>
              <a:t>months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C:\Documents and Settings\siggaloa\Local Settings\Temporary Internet Files\Content.IE5\W2N0XSPV\MC9004348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08390"/>
            <a:ext cx="1349610" cy="1349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2721</TotalTime>
  <Words>1035</Words>
  <Application>Microsoft Office PowerPoint</Application>
  <PresentationFormat>On-screen Show (4:3)</PresentationFormat>
  <Paragraphs>182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Prevalence</vt:lpstr>
      <vt:lpstr>Intervention  for children with autism in Iceland </vt:lpstr>
      <vt:lpstr>ABA  based intervention  Initial steps  </vt:lpstr>
      <vt:lpstr>ABA  based intervention  Initial steps</vt:lpstr>
      <vt:lpstr>ABA based intervention </vt:lpstr>
      <vt:lpstr>The service system Counselling and collaboration</vt:lpstr>
      <vt:lpstr>ABA based intervention</vt:lpstr>
      <vt:lpstr>ABA based intervention</vt:lpstr>
      <vt:lpstr>Results </vt:lpstr>
      <vt:lpstr>Experimental group  Individual changes in IQ</vt:lpstr>
      <vt:lpstr>Control group Individual changes in IQ</vt:lpstr>
      <vt:lpstr>Results</vt:lpstr>
      <vt:lpstr>Ongoing  ABA outcome studies</vt:lpstr>
      <vt:lpstr>Slide 16</vt:lpstr>
      <vt:lpstr>ABA training and ecucation Parents and professionals</vt:lpstr>
      <vt:lpstr>Enhancing competence                                        in remote areas</vt:lpstr>
      <vt:lpstr>ABA training and ecucation At university level</vt:lpstr>
      <vt:lpstr>ABA training and ecucation At university level</vt:lpstr>
      <vt:lpstr>Needs and challenges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Afmælisþing SATÍS 6. nóvember 2009</dc:title>
  <dc:creator>siggaloa</dc:creator>
  <cp:lastModifiedBy>siggaloa</cp:lastModifiedBy>
  <cp:revision>274</cp:revision>
  <dcterms:created xsi:type="dcterms:W3CDTF">2009-10-09T09:34:37Z</dcterms:created>
  <dcterms:modified xsi:type="dcterms:W3CDTF">2013-02-07T09:42:09Z</dcterms:modified>
</cp:coreProperties>
</file>